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554" r:id="rId2"/>
    <p:sldId id="285" r:id="rId3"/>
    <p:sldId id="558" r:id="rId4"/>
    <p:sldId id="264" r:id="rId5"/>
    <p:sldId id="266" r:id="rId6"/>
    <p:sldId id="260" r:id="rId7"/>
    <p:sldId id="267" r:id="rId8"/>
    <p:sldId id="271" r:id="rId9"/>
    <p:sldId id="277" r:id="rId10"/>
    <p:sldId id="275" r:id="rId11"/>
    <p:sldId id="274" r:id="rId12"/>
    <p:sldId id="273" r:id="rId13"/>
    <p:sldId id="263" r:id="rId14"/>
    <p:sldId id="261" r:id="rId15"/>
    <p:sldId id="262" r:id="rId16"/>
    <p:sldId id="270" r:id="rId17"/>
    <p:sldId id="269" r:id="rId18"/>
    <p:sldId id="279" r:id="rId19"/>
    <p:sldId id="288" r:id="rId20"/>
    <p:sldId id="289" r:id="rId21"/>
    <p:sldId id="280" r:id="rId22"/>
    <p:sldId id="282" r:id="rId23"/>
    <p:sldId id="281" r:id="rId24"/>
    <p:sldId id="283" r:id="rId25"/>
    <p:sldId id="286" r:id="rId26"/>
    <p:sldId id="342" r:id="rId27"/>
    <p:sldId id="287" r:id="rId28"/>
    <p:sldId id="284" r:id="rId29"/>
    <p:sldId id="290" r:id="rId30"/>
    <p:sldId id="298" r:id="rId31"/>
    <p:sldId id="299" r:id="rId32"/>
    <p:sldId id="300" r:id="rId33"/>
    <p:sldId id="302" r:id="rId34"/>
    <p:sldId id="301" r:id="rId35"/>
    <p:sldId id="291" r:id="rId36"/>
    <p:sldId id="303" r:id="rId37"/>
    <p:sldId id="305" r:id="rId38"/>
    <p:sldId id="304" r:id="rId39"/>
    <p:sldId id="316" r:id="rId40"/>
    <p:sldId id="306" r:id="rId41"/>
    <p:sldId id="307" r:id="rId42"/>
    <p:sldId id="308" r:id="rId43"/>
    <p:sldId id="309" r:id="rId44"/>
    <p:sldId id="312" r:id="rId45"/>
    <p:sldId id="310" r:id="rId46"/>
    <p:sldId id="313" r:id="rId47"/>
    <p:sldId id="314" r:id="rId48"/>
    <p:sldId id="315" r:id="rId49"/>
    <p:sldId id="317" r:id="rId50"/>
    <p:sldId id="318" r:id="rId51"/>
    <p:sldId id="323" r:id="rId52"/>
    <p:sldId id="341" r:id="rId53"/>
    <p:sldId id="320" r:id="rId54"/>
    <p:sldId id="340" r:id="rId55"/>
    <p:sldId id="321" r:id="rId56"/>
    <p:sldId id="339" r:id="rId57"/>
    <p:sldId id="324" r:id="rId58"/>
    <p:sldId id="336" r:id="rId59"/>
    <p:sldId id="328" r:id="rId60"/>
    <p:sldId id="327" r:id="rId61"/>
    <p:sldId id="337" r:id="rId62"/>
    <p:sldId id="333" r:id="rId63"/>
    <p:sldId id="331" r:id="rId64"/>
    <p:sldId id="329" r:id="rId65"/>
    <p:sldId id="332" r:id="rId66"/>
    <p:sldId id="293" r:id="rId67"/>
    <p:sldId id="294" r:id="rId68"/>
    <p:sldId id="295" r:id="rId69"/>
    <p:sldId id="296" r:id="rId70"/>
    <p:sldId id="297" r:id="rId71"/>
    <p:sldId id="343" r:id="rId72"/>
    <p:sldId id="344" r:id="rId73"/>
    <p:sldId id="345" r:id="rId74"/>
    <p:sldId id="346" r:id="rId75"/>
    <p:sldId id="347" r:id="rId76"/>
    <p:sldId id="348" r:id="rId77"/>
    <p:sldId id="349" r:id="rId78"/>
    <p:sldId id="350" r:id="rId79"/>
    <p:sldId id="352" r:id="rId80"/>
    <p:sldId id="353" r:id="rId81"/>
    <p:sldId id="351" r:id="rId82"/>
    <p:sldId id="354" r:id="rId83"/>
    <p:sldId id="358" r:id="rId84"/>
    <p:sldId id="355" r:id="rId85"/>
    <p:sldId id="356" r:id="rId86"/>
    <p:sldId id="357" r:id="rId87"/>
    <p:sldId id="359" r:id="rId88"/>
    <p:sldId id="360" r:id="rId89"/>
    <p:sldId id="361" r:id="rId90"/>
    <p:sldId id="362" r:id="rId91"/>
    <p:sldId id="363" r:id="rId92"/>
    <p:sldId id="364" r:id="rId93"/>
    <p:sldId id="365" r:id="rId94"/>
    <p:sldId id="366" r:id="rId95"/>
    <p:sldId id="367" r:id="rId96"/>
    <p:sldId id="368" r:id="rId97"/>
    <p:sldId id="369" r:id="rId98"/>
    <p:sldId id="371" r:id="rId99"/>
    <p:sldId id="370" r:id="rId100"/>
    <p:sldId id="372" r:id="rId101"/>
    <p:sldId id="373" r:id="rId102"/>
    <p:sldId id="376" r:id="rId103"/>
    <p:sldId id="375" r:id="rId104"/>
    <p:sldId id="377" r:id="rId105"/>
    <p:sldId id="393" r:id="rId106"/>
    <p:sldId id="378" r:id="rId107"/>
    <p:sldId id="381" r:id="rId108"/>
    <p:sldId id="379" r:id="rId109"/>
    <p:sldId id="380" r:id="rId110"/>
    <p:sldId id="382" r:id="rId111"/>
    <p:sldId id="383" r:id="rId112"/>
    <p:sldId id="384" r:id="rId113"/>
    <p:sldId id="385" r:id="rId114"/>
    <p:sldId id="386" r:id="rId115"/>
    <p:sldId id="387" r:id="rId116"/>
    <p:sldId id="388" r:id="rId117"/>
    <p:sldId id="389" r:id="rId118"/>
    <p:sldId id="557" r:id="rId119"/>
    <p:sldId id="428" r:id="rId120"/>
    <p:sldId id="390" r:id="rId121"/>
    <p:sldId id="391" r:id="rId122"/>
    <p:sldId id="392" r:id="rId123"/>
    <p:sldId id="394" r:id="rId124"/>
    <p:sldId id="395" r:id="rId125"/>
    <p:sldId id="397" r:id="rId126"/>
    <p:sldId id="423" r:id="rId127"/>
    <p:sldId id="398" r:id="rId128"/>
    <p:sldId id="401" r:id="rId129"/>
    <p:sldId id="399" r:id="rId130"/>
    <p:sldId id="400" r:id="rId131"/>
    <p:sldId id="402" r:id="rId132"/>
    <p:sldId id="403" r:id="rId133"/>
    <p:sldId id="404" r:id="rId134"/>
    <p:sldId id="429" r:id="rId135"/>
    <p:sldId id="407" r:id="rId136"/>
    <p:sldId id="409" r:id="rId137"/>
    <p:sldId id="410" r:id="rId138"/>
    <p:sldId id="411" r:id="rId139"/>
    <p:sldId id="412" r:id="rId140"/>
    <p:sldId id="414" r:id="rId141"/>
    <p:sldId id="413" r:id="rId142"/>
    <p:sldId id="415" r:id="rId143"/>
    <p:sldId id="416" r:id="rId144"/>
    <p:sldId id="417" r:id="rId145"/>
    <p:sldId id="418" r:id="rId146"/>
    <p:sldId id="419" r:id="rId147"/>
    <p:sldId id="420" r:id="rId148"/>
    <p:sldId id="421" r:id="rId149"/>
    <p:sldId id="424" r:id="rId150"/>
    <p:sldId id="422" r:id="rId151"/>
    <p:sldId id="425" r:id="rId152"/>
    <p:sldId id="426" r:id="rId153"/>
    <p:sldId id="427" r:id="rId154"/>
    <p:sldId id="430" r:id="rId155"/>
    <p:sldId id="431" r:id="rId156"/>
    <p:sldId id="432" r:id="rId157"/>
    <p:sldId id="433" r:id="rId158"/>
    <p:sldId id="436" r:id="rId159"/>
    <p:sldId id="434" r:id="rId160"/>
    <p:sldId id="435" r:id="rId161"/>
    <p:sldId id="437" r:id="rId162"/>
    <p:sldId id="438" r:id="rId163"/>
    <p:sldId id="441" r:id="rId164"/>
    <p:sldId id="442" r:id="rId165"/>
    <p:sldId id="444" r:id="rId166"/>
    <p:sldId id="446" r:id="rId167"/>
    <p:sldId id="439" r:id="rId168"/>
    <p:sldId id="445" r:id="rId169"/>
    <p:sldId id="447" r:id="rId170"/>
    <p:sldId id="448" r:id="rId171"/>
    <p:sldId id="449" r:id="rId172"/>
    <p:sldId id="450" r:id="rId173"/>
    <p:sldId id="451" r:id="rId174"/>
    <p:sldId id="452" r:id="rId175"/>
    <p:sldId id="453" r:id="rId176"/>
    <p:sldId id="454" r:id="rId177"/>
    <p:sldId id="455" r:id="rId178"/>
    <p:sldId id="456" r:id="rId179"/>
    <p:sldId id="462" r:id="rId180"/>
    <p:sldId id="458" r:id="rId181"/>
    <p:sldId id="460" r:id="rId182"/>
    <p:sldId id="461" r:id="rId183"/>
    <p:sldId id="466" r:id="rId184"/>
    <p:sldId id="463" r:id="rId185"/>
    <p:sldId id="464" r:id="rId186"/>
    <p:sldId id="465" r:id="rId187"/>
    <p:sldId id="467" r:id="rId188"/>
    <p:sldId id="468" r:id="rId189"/>
    <p:sldId id="470" r:id="rId190"/>
    <p:sldId id="471" r:id="rId191"/>
    <p:sldId id="472" r:id="rId192"/>
    <p:sldId id="473" r:id="rId193"/>
    <p:sldId id="474" r:id="rId194"/>
    <p:sldId id="475" r:id="rId195"/>
    <p:sldId id="476" r:id="rId196"/>
    <p:sldId id="477" r:id="rId197"/>
    <p:sldId id="478" r:id="rId198"/>
    <p:sldId id="479" r:id="rId199"/>
    <p:sldId id="480" r:id="rId200"/>
    <p:sldId id="481" r:id="rId201"/>
    <p:sldId id="482" r:id="rId202"/>
    <p:sldId id="483" r:id="rId203"/>
    <p:sldId id="484" r:id="rId204"/>
    <p:sldId id="485" r:id="rId205"/>
    <p:sldId id="486" r:id="rId206"/>
    <p:sldId id="487" r:id="rId207"/>
    <p:sldId id="488" r:id="rId208"/>
    <p:sldId id="489" r:id="rId209"/>
    <p:sldId id="490" r:id="rId210"/>
    <p:sldId id="491" r:id="rId211"/>
    <p:sldId id="492" r:id="rId212"/>
    <p:sldId id="505" r:id="rId213"/>
    <p:sldId id="496" r:id="rId214"/>
    <p:sldId id="495" r:id="rId215"/>
    <p:sldId id="497" r:id="rId216"/>
    <p:sldId id="556" r:id="rId217"/>
    <p:sldId id="498" r:id="rId218"/>
    <p:sldId id="507" r:id="rId219"/>
    <p:sldId id="506" r:id="rId220"/>
    <p:sldId id="555" r:id="rId221"/>
    <p:sldId id="508" r:id="rId222"/>
    <p:sldId id="509" r:id="rId223"/>
    <p:sldId id="510" r:id="rId224"/>
    <p:sldId id="511" r:id="rId225"/>
    <p:sldId id="512" r:id="rId226"/>
    <p:sldId id="519" r:id="rId227"/>
    <p:sldId id="514" r:id="rId228"/>
    <p:sldId id="515" r:id="rId229"/>
    <p:sldId id="513" r:id="rId230"/>
    <p:sldId id="516" r:id="rId231"/>
    <p:sldId id="517" r:id="rId232"/>
    <p:sldId id="518" r:id="rId233"/>
    <p:sldId id="499" r:id="rId234"/>
    <p:sldId id="500" r:id="rId235"/>
    <p:sldId id="501" r:id="rId236"/>
    <p:sldId id="502" r:id="rId237"/>
    <p:sldId id="503" r:id="rId238"/>
    <p:sldId id="504" r:id="rId239"/>
    <p:sldId id="521" r:id="rId240"/>
    <p:sldId id="520" r:id="rId241"/>
    <p:sldId id="522" r:id="rId242"/>
    <p:sldId id="529" r:id="rId243"/>
    <p:sldId id="528" r:id="rId244"/>
    <p:sldId id="524" r:id="rId245"/>
    <p:sldId id="525" r:id="rId246"/>
    <p:sldId id="527" r:id="rId247"/>
    <p:sldId id="530" r:id="rId248"/>
    <p:sldId id="526" r:id="rId249"/>
    <p:sldId id="531" r:id="rId250"/>
    <p:sldId id="538" r:id="rId251"/>
    <p:sldId id="537" r:id="rId252"/>
    <p:sldId id="532" r:id="rId253"/>
    <p:sldId id="536" r:id="rId254"/>
    <p:sldId id="533" r:id="rId255"/>
    <p:sldId id="535" r:id="rId256"/>
    <p:sldId id="539" r:id="rId257"/>
    <p:sldId id="540" r:id="rId258"/>
    <p:sldId id="542" r:id="rId259"/>
    <p:sldId id="544" r:id="rId260"/>
    <p:sldId id="545" r:id="rId261"/>
    <p:sldId id="546" r:id="rId262"/>
    <p:sldId id="547" r:id="rId263"/>
    <p:sldId id="549" r:id="rId264"/>
    <p:sldId id="548" r:id="rId265"/>
    <p:sldId id="550" r:id="rId266"/>
    <p:sldId id="551" r:id="rId267"/>
    <p:sldId id="552" r:id="rId268"/>
    <p:sldId id="553" r:id="rId269"/>
    <p:sldId id="543" r:id="rId270"/>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usanne" initials="sl" lastIdx="1" clrIdx="0">
    <p:extLst>
      <p:ext uri="{19B8F6BF-5375-455C-9EA6-DF929625EA0E}">
        <p15:presenceInfo xmlns:p15="http://schemas.microsoft.com/office/powerpoint/2012/main" userId="Susann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C3A00"/>
    <a:srgbClr val="FF00FF"/>
    <a:srgbClr val="F6E4F6"/>
    <a:srgbClr val="613F41"/>
    <a:srgbClr val="3D2B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592" autoAdjust="0"/>
    <p:restoredTop sz="94660"/>
  </p:normalViewPr>
  <p:slideViewPr>
    <p:cSldViewPr snapToGrid="0">
      <p:cViewPr varScale="1">
        <p:scale>
          <a:sx n="85" d="100"/>
          <a:sy n="85" d="100"/>
        </p:scale>
        <p:origin x="307" y="67"/>
      </p:cViewPr>
      <p:guideLst>
        <p:guide orient="horz" pos="2160"/>
        <p:guide pos="3840"/>
      </p:guideLst>
    </p:cSldViewPr>
  </p:slideViewPr>
  <p:notesTextViewPr>
    <p:cViewPr>
      <p:scale>
        <a:sx n="3" d="2"/>
        <a:sy n="3" d="2"/>
      </p:scale>
      <p:origin x="0" y="0"/>
    </p:cViewPr>
  </p:notesTextViewPr>
  <p:sorterViewPr>
    <p:cViewPr>
      <p:scale>
        <a:sx n="60" d="100"/>
        <a:sy n="60" d="100"/>
      </p:scale>
      <p:origin x="0" y="-31891"/>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commentAuthors" Target="commentAuthors.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presProps" Target="presProps.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viewProps" Target="viewProps.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theme" Target="theme/theme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tableStyles" Target="tableStyles.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09-01T15:32:06.442" idx="1">
    <p:pos x="10" y="10"/>
    <p:text/>
    <p:extLst>
      <p:ext uri="{C676402C-5697-4E1C-873F-D02D1690AC5C}">
        <p15:threadingInfo xmlns:p15="http://schemas.microsoft.com/office/powerpoint/2012/main" timeZoneBias="-120"/>
      </p:ext>
    </p:extLst>
  </p:cm>
</p: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smtClean="0"/>
              <a:t>Titelmasterformat durch Klicken bearbeiten</a:t>
            </a:r>
            <a:endParaRPr lang="de-DE"/>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fld id="{CDD66234-027A-4C00-BE17-FECF1562FAAD}" type="datetimeFigureOut">
              <a:rPr lang="de-DE" smtClean="0"/>
              <a:t>14.01.2020</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F20CB327-AE53-4EC8-B20F-CA08814092B4}" type="slidenum">
              <a:rPr lang="de-DE" smtClean="0"/>
              <a:t>‹Nr.›</a:t>
            </a:fld>
            <a:endParaRPr lang="de-DE"/>
          </a:p>
        </p:txBody>
      </p:sp>
    </p:spTree>
    <p:extLst>
      <p:ext uri="{BB962C8B-B14F-4D97-AF65-F5344CB8AC3E}">
        <p14:creationId xmlns:p14="http://schemas.microsoft.com/office/powerpoint/2010/main" val="20561739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CDD66234-027A-4C00-BE17-FECF1562FAAD}" type="datetimeFigureOut">
              <a:rPr lang="de-DE" smtClean="0"/>
              <a:t>14.01.2020</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F20CB327-AE53-4EC8-B20F-CA08814092B4}" type="slidenum">
              <a:rPr lang="de-DE" smtClean="0"/>
              <a:t>‹Nr.›</a:t>
            </a:fld>
            <a:endParaRPr lang="de-DE"/>
          </a:p>
        </p:txBody>
      </p:sp>
    </p:spTree>
    <p:extLst>
      <p:ext uri="{BB962C8B-B14F-4D97-AF65-F5344CB8AC3E}">
        <p14:creationId xmlns:p14="http://schemas.microsoft.com/office/powerpoint/2010/main" val="6668613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CDD66234-027A-4C00-BE17-FECF1562FAAD}" type="datetimeFigureOut">
              <a:rPr lang="de-DE" smtClean="0"/>
              <a:t>14.01.2020</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F20CB327-AE53-4EC8-B20F-CA08814092B4}" type="slidenum">
              <a:rPr lang="de-DE" smtClean="0"/>
              <a:t>‹Nr.›</a:t>
            </a:fld>
            <a:endParaRPr lang="de-DE"/>
          </a:p>
        </p:txBody>
      </p:sp>
    </p:spTree>
    <p:extLst>
      <p:ext uri="{BB962C8B-B14F-4D97-AF65-F5344CB8AC3E}">
        <p14:creationId xmlns:p14="http://schemas.microsoft.com/office/powerpoint/2010/main" val="13525675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CDD66234-027A-4C00-BE17-FECF1562FAAD}" type="datetimeFigureOut">
              <a:rPr lang="de-DE" smtClean="0"/>
              <a:t>14.01.2020</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F20CB327-AE53-4EC8-B20F-CA08814092B4}" type="slidenum">
              <a:rPr lang="de-DE" smtClean="0"/>
              <a:t>‹Nr.›</a:t>
            </a:fld>
            <a:endParaRPr lang="de-DE"/>
          </a:p>
        </p:txBody>
      </p:sp>
    </p:spTree>
    <p:extLst>
      <p:ext uri="{BB962C8B-B14F-4D97-AF65-F5344CB8AC3E}">
        <p14:creationId xmlns:p14="http://schemas.microsoft.com/office/powerpoint/2010/main" val="14047125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smtClean="0"/>
              <a:t>Titelmasterformat durch Klicken bearbeiten</a:t>
            </a:r>
            <a:endParaRPr lang="de-DE"/>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smtClean="0"/>
              <a:t>Formatvorlagen des Textmasters bearbeiten</a:t>
            </a:r>
          </a:p>
        </p:txBody>
      </p:sp>
      <p:sp>
        <p:nvSpPr>
          <p:cNvPr id="4" name="Datumsplatzhalter 3"/>
          <p:cNvSpPr>
            <a:spLocks noGrp="1"/>
          </p:cNvSpPr>
          <p:nvPr>
            <p:ph type="dt" sz="half" idx="10"/>
          </p:nvPr>
        </p:nvSpPr>
        <p:spPr/>
        <p:txBody>
          <a:bodyPr/>
          <a:lstStyle/>
          <a:p>
            <a:fld id="{CDD66234-027A-4C00-BE17-FECF1562FAAD}" type="datetimeFigureOut">
              <a:rPr lang="de-DE" smtClean="0"/>
              <a:t>14.01.2020</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F20CB327-AE53-4EC8-B20F-CA08814092B4}" type="slidenum">
              <a:rPr lang="de-DE" smtClean="0"/>
              <a:t>‹Nr.›</a:t>
            </a:fld>
            <a:endParaRPr lang="de-DE"/>
          </a:p>
        </p:txBody>
      </p:sp>
    </p:spTree>
    <p:extLst>
      <p:ext uri="{BB962C8B-B14F-4D97-AF65-F5344CB8AC3E}">
        <p14:creationId xmlns:p14="http://schemas.microsoft.com/office/powerpoint/2010/main" val="7330518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838200" y="1825625"/>
            <a:ext cx="5181600" cy="4351338"/>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6172200" y="1825625"/>
            <a:ext cx="5181600" cy="4351338"/>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CDD66234-027A-4C00-BE17-FECF1562FAAD}" type="datetimeFigureOut">
              <a:rPr lang="de-DE" smtClean="0"/>
              <a:t>14.01.2020</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F20CB327-AE53-4EC8-B20F-CA08814092B4}" type="slidenum">
              <a:rPr lang="de-DE" smtClean="0"/>
              <a:t>‹Nr.›</a:t>
            </a:fld>
            <a:endParaRPr lang="de-DE"/>
          </a:p>
        </p:txBody>
      </p:sp>
    </p:spTree>
    <p:extLst>
      <p:ext uri="{BB962C8B-B14F-4D97-AF65-F5344CB8AC3E}">
        <p14:creationId xmlns:p14="http://schemas.microsoft.com/office/powerpoint/2010/main" val="1495138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smtClean="0"/>
              <a:t>Titelmasterformat durch Klicken bearbeiten</a:t>
            </a:r>
            <a:endParaRPr lang="de-DE"/>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Formatvorlagen des Textmasters bearbeiten</a:t>
            </a:r>
          </a:p>
        </p:txBody>
      </p:sp>
      <p:sp>
        <p:nvSpPr>
          <p:cNvPr id="4" name="Inhaltsplatzhalter 3"/>
          <p:cNvSpPr>
            <a:spLocks noGrp="1"/>
          </p:cNvSpPr>
          <p:nvPr>
            <p:ph sz="half" idx="2"/>
          </p:nvPr>
        </p:nvSpPr>
        <p:spPr>
          <a:xfrm>
            <a:off x="839788" y="2505075"/>
            <a:ext cx="5157787" cy="3684588"/>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Formatvorlagen des Textmasters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CDD66234-027A-4C00-BE17-FECF1562FAAD}" type="datetimeFigureOut">
              <a:rPr lang="de-DE" smtClean="0"/>
              <a:t>14.01.2020</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F20CB327-AE53-4EC8-B20F-CA08814092B4}" type="slidenum">
              <a:rPr lang="de-DE" smtClean="0"/>
              <a:t>‹Nr.›</a:t>
            </a:fld>
            <a:endParaRPr lang="de-DE"/>
          </a:p>
        </p:txBody>
      </p:sp>
    </p:spTree>
    <p:extLst>
      <p:ext uri="{BB962C8B-B14F-4D97-AF65-F5344CB8AC3E}">
        <p14:creationId xmlns:p14="http://schemas.microsoft.com/office/powerpoint/2010/main" val="24041450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CDD66234-027A-4C00-BE17-FECF1562FAAD}" type="datetimeFigureOut">
              <a:rPr lang="de-DE" smtClean="0"/>
              <a:t>14.01.2020</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F20CB327-AE53-4EC8-B20F-CA08814092B4}" type="slidenum">
              <a:rPr lang="de-DE" smtClean="0"/>
              <a:t>‹Nr.›</a:t>
            </a:fld>
            <a:endParaRPr lang="de-DE"/>
          </a:p>
        </p:txBody>
      </p:sp>
    </p:spTree>
    <p:extLst>
      <p:ext uri="{BB962C8B-B14F-4D97-AF65-F5344CB8AC3E}">
        <p14:creationId xmlns:p14="http://schemas.microsoft.com/office/powerpoint/2010/main" val="14712623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CDD66234-027A-4C00-BE17-FECF1562FAAD}" type="datetimeFigureOut">
              <a:rPr lang="de-DE" smtClean="0"/>
              <a:t>14.01.2020</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F20CB327-AE53-4EC8-B20F-CA08814092B4}" type="slidenum">
              <a:rPr lang="de-DE" smtClean="0"/>
              <a:t>‹Nr.›</a:t>
            </a:fld>
            <a:endParaRPr lang="de-DE"/>
          </a:p>
        </p:txBody>
      </p:sp>
    </p:spTree>
    <p:extLst>
      <p:ext uri="{BB962C8B-B14F-4D97-AF65-F5344CB8AC3E}">
        <p14:creationId xmlns:p14="http://schemas.microsoft.com/office/powerpoint/2010/main" val="10243316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smtClean="0"/>
              <a:t>Titelmasterformat durch Klicken bearbeiten</a:t>
            </a:r>
            <a:endParaRPr lang="de-DE"/>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Formatvorlagen des Textmasters bearbeiten</a:t>
            </a:r>
          </a:p>
        </p:txBody>
      </p:sp>
      <p:sp>
        <p:nvSpPr>
          <p:cNvPr id="5" name="Datumsplatzhalter 4"/>
          <p:cNvSpPr>
            <a:spLocks noGrp="1"/>
          </p:cNvSpPr>
          <p:nvPr>
            <p:ph type="dt" sz="half" idx="10"/>
          </p:nvPr>
        </p:nvSpPr>
        <p:spPr/>
        <p:txBody>
          <a:bodyPr/>
          <a:lstStyle/>
          <a:p>
            <a:fld id="{CDD66234-027A-4C00-BE17-FECF1562FAAD}" type="datetimeFigureOut">
              <a:rPr lang="de-DE" smtClean="0"/>
              <a:t>14.01.2020</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F20CB327-AE53-4EC8-B20F-CA08814092B4}" type="slidenum">
              <a:rPr lang="de-DE" smtClean="0"/>
              <a:t>‹Nr.›</a:t>
            </a:fld>
            <a:endParaRPr lang="de-DE"/>
          </a:p>
        </p:txBody>
      </p:sp>
    </p:spTree>
    <p:extLst>
      <p:ext uri="{BB962C8B-B14F-4D97-AF65-F5344CB8AC3E}">
        <p14:creationId xmlns:p14="http://schemas.microsoft.com/office/powerpoint/2010/main" val="13332025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smtClean="0"/>
              <a:t>Titelmasterformat durch Klicken bearbeiten</a:t>
            </a:r>
            <a:endParaRPr lang="de-DE"/>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Formatvorlagen des Textmasters bearbeiten</a:t>
            </a:r>
          </a:p>
        </p:txBody>
      </p:sp>
      <p:sp>
        <p:nvSpPr>
          <p:cNvPr id="5" name="Datumsplatzhalter 4"/>
          <p:cNvSpPr>
            <a:spLocks noGrp="1"/>
          </p:cNvSpPr>
          <p:nvPr>
            <p:ph type="dt" sz="half" idx="10"/>
          </p:nvPr>
        </p:nvSpPr>
        <p:spPr/>
        <p:txBody>
          <a:bodyPr/>
          <a:lstStyle/>
          <a:p>
            <a:fld id="{CDD66234-027A-4C00-BE17-FECF1562FAAD}" type="datetimeFigureOut">
              <a:rPr lang="de-DE" smtClean="0"/>
              <a:t>14.01.2020</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F20CB327-AE53-4EC8-B20F-CA08814092B4}" type="slidenum">
              <a:rPr lang="de-DE" smtClean="0"/>
              <a:t>‹Nr.›</a:t>
            </a:fld>
            <a:endParaRPr lang="de-DE"/>
          </a:p>
        </p:txBody>
      </p:sp>
    </p:spTree>
    <p:extLst>
      <p:ext uri="{BB962C8B-B14F-4D97-AF65-F5344CB8AC3E}">
        <p14:creationId xmlns:p14="http://schemas.microsoft.com/office/powerpoint/2010/main" val="30103487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D66234-027A-4C00-BE17-FECF1562FAAD}" type="datetimeFigureOut">
              <a:rPr lang="de-DE" smtClean="0"/>
              <a:t>14.01.2020</a:t>
            </a:fld>
            <a:endParaRPr lang="de-DE"/>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0CB327-AE53-4EC8-B20F-CA08814092B4}" type="slidenum">
              <a:rPr lang="de-DE" smtClean="0"/>
              <a:t>‹Nr.›</a:t>
            </a:fld>
            <a:endParaRPr lang="de-DE"/>
          </a:p>
        </p:txBody>
      </p:sp>
    </p:spTree>
    <p:extLst>
      <p:ext uri="{BB962C8B-B14F-4D97-AF65-F5344CB8AC3E}">
        <p14:creationId xmlns:p14="http://schemas.microsoft.com/office/powerpoint/2010/main" val="10860089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jpeg"/><Relationship Id="rId1" Type="http://schemas.openxmlformats.org/officeDocument/2006/relationships/slideLayout" Target="../slideLayouts/slideLayout7.xml"/><Relationship Id="rId4" Type="http://schemas.openxmlformats.org/officeDocument/2006/relationships/image" Target="../media/image153.jpeg"/></Relationships>
</file>

<file path=ppt/slides/_rels/slide124.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55.jpe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image" Target="../media/image171.jpe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173.jpe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jpe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179.png"/><Relationship Id="rId4" Type="http://schemas.microsoft.com/office/2007/relationships/hdphoto" Target="../media/hdphoto3.wdp"/></Relationships>
</file>

<file path=ppt/slides/_rels/slide145.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5.jpeg"/><Relationship Id="rId1" Type="http://schemas.openxmlformats.org/officeDocument/2006/relationships/slideLayout" Target="../slideLayouts/slideLayout7.xml"/><Relationship Id="rId4" Type="http://schemas.microsoft.com/office/2007/relationships/hdphoto" Target="../media/hdphoto5.wdp"/></Relationships>
</file>

<file path=ppt/slides/_rels/slide151.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image" Target="../media/image187.jpe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image" Target="../media/image189.jpe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image" Target="../media/image190.jpe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image" Target="../media/image192.jpe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image" Target="../media/image193.jpe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image" Target="../media/image195.jpe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image" Target="../media/image196.jpe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2" Type="http://schemas.openxmlformats.org/officeDocument/2006/relationships/image" Target="../media/image199.jpe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200.jpe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image" Target="../media/image201.jpeg"/><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2" Type="http://schemas.openxmlformats.org/officeDocument/2006/relationships/image" Target="../media/image202.jpe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2" Type="http://schemas.openxmlformats.org/officeDocument/2006/relationships/image" Target="../media/image203.jpeg"/><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2" Type="http://schemas.openxmlformats.org/officeDocument/2006/relationships/image" Target="../media/image204.jpeg"/><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2" Type="http://schemas.openxmlformats.org/officeDocument/2006/relationships/image" Target="../media/image205.jpeg"/><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2" Type="http://schemas.openxmlformats.org/officeDocument/2006/relationships/image" Target="../media/image206.jpeg"/><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2" Type="http://schemas.openxmlformats.org/officeDocument/2006/relationships/image" Target="../media/image207.jpeg"/><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2" Type="http://schemas.openxmlformats.org/officeDocument/2006/relationships/image" Target="../media/image209.jpeg"/><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2" Type="http://schemas.openxmlformats.org/officeDocument/2006/relationships/image" Target="../media/image210.jpeg"/><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2" Type="http://schemas.openxmlformats.org/officeDocument/2006/relationships/image" Target="../media/image211.jpeg"/><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2" Type="http://schemas.openxmlformats.org/officeDocument/2006/relationships/image" Target="../media/image212.jpeg"/><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2" Type="http://schemas.openxmlformats.org/officeDocument/2006/relationships/image" Target="../media/image213.jpeg"/><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2" Type="http://schemas.openxmlformats.org/officeDocument/2006/relationships/image" Target="../media/image214.jpeg"/><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2" Type="http://schemas.openxmlformats.org/officeDocument/2006/relationships/image" Target="../media/image215.jpeg"/><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2" Type="http://schemas.openxmlformats.org/officeDocument/2006/relationships/image" Target="../media/image216.jpeg"/><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2" Type="http://schemas.openxmlformats.org/officeDocument/2006/relationships/image" Target="../media/image217.jpeg"/><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2" Type="http://schemas.openxmlformats.org/officeDocument/2006/relationships/image" Target="../media/image21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image" Target="../media/image219.jpeg"/><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2" Type="http://schemas.openxmlformats.org/officeDocument/2006/relationships/image" Target="../media/image221.jpeg"/><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2" Type="http://schemas.openxmlformats.org/officeDocument/2006/relationships/image" Target="../media/image222.jpeg"/><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2" Type="http://schemas.openxmlformats.org/officeDocument/2006/relationships/image" Target="../media/image223.jpeg"/><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2" Type="http://schemas.openxmlformats.org/officeDocument/2006/relationships/image" Target="../media/image224.jpeg"/><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2" Type="http://schemas.openxmlformats.org/officeDocument/2006/relationships/image" Target="../media/image225.jpeg"/><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2" Type="http://schemas.openxmlformats.org/officeDocument/2006/relationships/image" Target="../media/image226.jpeg"/><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2" Type="http://schemas.openxmlformats.org/officeDocument/2006/relationships/image" Target="../media/image227.jpeg"/><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image" Target="../media/image228.jpeg"/><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2" Type="http://schemas.openxmlformats.org/officeDocument/2006/relationships/image" Target="../media/image23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jpeg"/></Relationships>
</file>

<file path=ppt/slides/_rels/slide190.xml.rels><?xml version="1.0" encoding="UTF-8" standalone="yes"?>
<Relationships xmlns="http://schemas.openxmlformats.org/package/2006/relationships"><Relationship Id="rId2" Type="http://schemas.openxmlformats.org/officeDocument/2006/relationships/image" Target="../media/image231.jpeg"/><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2" Type="http://schemas.openxmlformats.org/officeDocument/2006/relationships/image" Target="../media/image232.jpeg"/><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2" Type="http://schemas.openxmlformats.org/officeDocument/2006/relationships/image" Target="../media/image233.jpeg"/><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2" Type="http://schemas.openxmlformats.org/officeDocument/2006/relationships/image" Target="../media/image234.jpeg"/><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2" Type="http://schemas.openxmlformats.org/officeDocument/2006/relationships/image" Target="../media/image235.jpeg"/><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2" Type="http://schemas.openxmlformats.org/officeDocument/2006/relationships/image" Target="../media/image236.jpeg"/><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2" Type="http://schemas.openxmlformats.org/officeDocument/2006/relationships/image" Target="../media/image237.jpeg"/><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3" Type="http://schemas.openxmlformats.org/officeDocument/2006/relationships/image" Target="../media/image239.jpeg"/><Relationship Id="rId2" Type="http://schemas.openxmlformats.org/officeDocument/2006/relationships/image" Target="../media/image238.jpeg"/><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3" Type="http://schemas.openxmlformats.org/officeDocument/2006/relationships/image" Target="../media/image241.jpeg"/><Relationship Id="rId2" Type="http://schemas.openxmlformats.org/officeDocument/2006/relationships/image" Target="../media/image240.jpeg"/><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2" Type="http://schemas.openxmlformats.org/officeDocument/2006/relationships/image" Target="../media/image24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7" Type="http://schemas.microsoft.com/office/2007/relationships/hdphoto" Target="../media/hdphoto2.wdp"/><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30.png"/><Relationship Id="rId5" Type="http://schemas.microsoft.com/office/2007/relationships/hdphoto" Target="../media/hdphoto1.wdp"/><Relationship Id="rId4" Type="http://schemas.openxmlformats.org/officeDocument/2006/relationships/image" Target="../media/image29.png"/></Relationships>
</file>

<file path=ppt/slides/_rels/slide200.xml.rels><?xml version="1.0" encoding="UTF-8" standalone="yes"?>
<Relationships xmlns="http://schemas.openxmlformats.org/package/2006/relationships"><Relationship Id="rId2" Type="http://schemas.openxmlformats.org/officeDocument/2006/relationships/image" Target="../media/image243.jpeg"/><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3" Type="http://schemas.openxmlformats.org/officeDocument/2006/relationships/image" Target="../media/image245.jpeg"/><Relationship Id="rId2" Type="http://schemas.openxmlformats.org/officeDocument/2006/relationships/image" Target="../media/image244.jpeg"/><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2" Type="http://schemas.openxmlformats.org/officeDocument/2006/relationships/image" Target="../media/image246.jpeg"/><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2" Type="http://schemas.openxmlformats.org/officeDocument/2006/relationships/image" Target="../media/image247.jpeg"/><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3" Type="http://schemas.openxmlformats.org/officeDocument/2006/relationships/image" Target="../media/image249.jpeg"/><Relationship Id="rId2" Type="http://schemas.openxmlformats.org/officeDocument/2006/relationships/image" Target="../media/image248.jpeg"/><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3" Type="http://schemas.openxmlformats.org/officeDocument/2006/relationships/image" Target="../media/image251.jpeg"/><Relationship Id="rId2" Type="http://schemas.openxmlformats.org/officeDocument/2006/relationships/image" Target="../media/image250.jpeg"/><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2" Type="http://schemas.openxmlformats.org/officeDocument/2006/relationships/image" Target="../media/image252.jpeg"/><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3" Type="http://schemas.openxmlformats.org/officeDocument/2006/relationships/image" Target="../media/image254.jpeg"/><Relationship Id="rId2" Type="http://schemas.openxmlformats.org/officeDocument/2006/relationships/image" Target="../media/image253.jpeg"/><Relationship Id="rId1"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2" Type="http://schemas.openxmlformats.org/officeDocument/2006/relationships/image" Target="../media/image255.jpeg"/><Relationship Id="rId1" Type="http://schemas.openxmlformats.org/officeDocument/2006/relationships/slideLayout" Target="../slideLayouts/slideLayout7.xml"/></Relationships>
</file>

<file path=ppt/slides/_rels/slide209.xml.rels><?xml version="1.0" encoding="UTF-8" standalone="yes"?>
<Relationships xmlns="http://schemas.openxmlformats.org/package/2006/relationships"><Relationship Id="rId2" Type="http://schemas.openxmlformats.org/officeDocument/2006/relationships/image" Target="../media/image25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2" Type="http://schemas.openxmlformats.org/officeDocument/2006/relationships/image" Target="../media/image257.jpeg"/><Relationship Id="rId1"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3" Type="http://schemas.openxmlformats.org/officeDocument/2006/relationships/image" Target="../media/image259.jpeg"/><Relationship Id="rId2" Type="http://schemas.openxmlformats.org/officeDocument/2006/relationships/image" Target="../media/image258.jpeg"/><Relationship Id="rId1" Type="http://schemas.openxmlformats.org/officeDocument/2006/relationships/slideLayout" Target="../slideLayouts/slideLayout7.xml"/></Relationships>
</file>

<file path=ppt/slides/_rels/slide212.xml.rels><?xml version="1.0" encoding="UTF-8" standalone="yes"?>
<Relationships xmlns="http://schemas.openxmlformats.org/package/2006/relationships"><Relationship Id="rId3" Type="http://schemas.openxmlformats.org/officeDocument/2006/relationships/image" Target="../media/image261.png"/><Relationship Id="rId7" Type="http://schemas.openxmlformats.org/officeDocument/2006/relationships/image" Target="../media/image263.jpeg"/><Relationship Id="rId2" Type="http://schemas.openxmlformats.org/officeDocument/2006/relationships/image" Target="../media/image260.jpeg"/><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262.png"/><Relationship Id="rId4" Type="http://schemas.microsoft.com/office/2007/relationships/hdphoto" Target="../media/hdphoto6.wdp"/></Relationships>
</file>

<file path=ppt/slides/_rels/slide213.xml.rels><?xml version="1.0" encoding="UTF-8" standalone="yes"?>
<Relationships xmlns="http://schemas.openxmlformats.org/package/2006/relationships"><Relationship Id="rId2" Type="http://schemas.openxmlformats.org/officeDocument/2006/relationships/image" Target="../media/image264.jpeg"/><Relationship Id="rId1" Type="http://schemas.openxmlformats.org/officeDocument/2006/relationships/slideLayout" Target="../slideLayouts/slideLayout7.xml"/></Relationships>
</file>

<file path=ppt/slides/_rels/slide214.xml.rels><?xml version="1.0" encoding="UTF-8" standalone="yes"?>
<Relationships xmlns="http://schemas.openxmlformats.org/package/2006/relationships"><Relationship Id="rId2" Type="http://schemas.openxmlformats.org/officeDocument/2006/relationships/image" Target="../media/image265.jpeg"/><Relationship Id="rId1" Type="http://schemas.openxmlformats.org/officeDocument/2006/relationships/slideLayout" Target="../slideLayouts/slideLayout7.xml"/></Relationships>
</file>

<file path=ppt/slides/_rels/slide215.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image" Target="../media/image266.jpeg"/><Relationship Id="rId1" Type="http://schemas.openxmlformats.org/officeDocument/2006/relationships/slideLayout" Target="../slideLayouts/slideLayout7.xml"/></Relationships>
</file>

<file path=ppt/slides/_rels/slide216.xml.rels><?xml version="1.0" encoding="UTF-8" standalone="yes"?>
<Relationships xmlns="http://schemas.openxmlformats.org/package/2006/relationships"><Relationship Id="rId2" Type="http://schemas.openxmlformats.org/officeDocument/2006/relationships/image" Target="../media/image268.jpeg"/><Relationship Id="rId1" Type="http://schemas.openxmlformats.org/officeDocument/2006/relationships/slideLayout" Target="../slideLayouts/slideLayout7.xml"/></Relationships>
</file>

<file path=ppt/slides/_rels/slide217.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image" Target="../media/image269.jpeg"/><Relationship Id="rId1" Type="http://schemas.openxmlformats.org/officeDocument/2006/relationships/slideLayout" Target="../slideLayouts/slideLayout7.xml"/></Relationships>
</file>

<file path=ppt/slides/_rels/slide218.xml.rels><?xml version="1.0" encoding="UTF-8" standalone="yes"?>
<Relationships xmlns="http://schemas.openxmlformats.org/package/2006/relationships"><Relationship Id="rId2" Type="http://schemas.openxmlformats.org/officeDocument/2006/relationships/image" Target="../media/image271.jpeg"/><Relationship Id="rId1" Type="http://schemas.openxmlformats.org/officeDocument/2006/relationships/slideLayout" Target="../slideLayouts/slideLayout7.xml"/></Relationships>
</file>

<file path=ppt/slides/_rels/slide219.xml.rels><?xml version="1.0" encoding="UTF-8" standalone="yes"?>
<Relationships xmlns="http://schemas.openxmlformats.org/package/2006/relationships"><Relationship Id="rId2" Type="http://schemas.openxmlformats.org/officeDocument/2006/relationships/image" Target="../media/image27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3" Type="http://schemas.openxmlformats.org/officeDocument/2006/relationships/image" Target="../media/image274.png"/><Relationship Id="rId2" Type="http://schemas.openxmlformats.org/officeDocument/2006/relationships/image" Target="../media/image273.jpeg"/><Relationship Id="rId1" Type="http://schemas.openxmlformats.org/officeDocument/2006/relationships/slideLayout" Target="../slideLayouts/slideLayout7.xml"/><Relationship Id="rId4" Type="http://schemas.microsoft.com/office/2007/relationships/hdphoto" Target="../media/hdphoto8.wdp"/></Relationships>
</file>

<file path=ppt/slides/_rels/slide221.xml.rels><?xml version="1.0" encoding="UTF-8" standalone="yes"?>
<Relationships xmlns="http://schemas.openxmlformats.org/package/2006/relationships"><Relationship Id="rId3" Type="http://schemas.openxmlformats.org/officeDocument/2006/relationships/image" Target="../media/image276.jpeg"/><Relationship Id="rId2" Type="http://schemas.openxmlformats.org/officeDocument/2006/relationships/image" Target="../media/image275.jpeg"/><Relationship Id="rId1" Type="http://schemas.openxmlformats.org/officeDocument/2006/relationships/slideLayout" Target="../slideLayouts/slideLayout7.xml"/></Relationships>
</file>

<file path=ppt/slides/_rels/slide222.xml.rels><?xml version="1.0" encoding="UTF-8" standalone="yes"?>
<Relationships xmlns="http://schemas.openxmlformats.org/package/2006/relationships"><Relationship Id="rId3" Type="http://schemas.openxmlformats.org/officeDocument/2006/relationships/image" Target="../media/image277.jpeg"/><Relationship Id="rId2" Type="http://schemas.openxmlformats.org/officeDocument/2006/relationships/image" Target="../media/image275.jpeg"/><Relationship Id="rId1" Type="http://schemas.openxmlformats.org/officeDocument/2006/relationships/slideLayout" Target="../slideLayouts/slideLayout7.xml"/><Relationship Id="rId4" Type="http://schemas.openxmlformats.org/officeDocument/2006/relationships/image" Target="../media/image278.jpeg"/></Relationships>
</file>

<file path=ppt/slides/_rels/slide223.xml.rels><?xml version="1.0" encoding="UTF-8" standalone="yes"?>
<Relationships xmlns="http://schemas.openxmlformats.org/package/2006/relationships"><Relationship Id="rId3" Type="http://schemas.openxmlformats.org/officeDocument/2006/relationships/image" Target="../media/image280.jpeg"/><Relationship Id="rId2" Type="http://schemas.openxmlformats.org/officeDocument/2006/relationships/image" Target="../media/image279.jpeg"/><Relationship Id="rId1" Type="http://schemas.openxmlformats.org/officeDocument/2006/relationships/slideLayout" Target="../slideLayouts/slideLayout7.xml"/></Relationships>
</file>

<file path=ppt/slides/_rels/slide224.xml.rels><?xml version="1.0" encoding="UTF-8" standalone="yes"?>
<Relationships xmlns="http://schemas.openxmlformats.org/package/2006/relationships"><Relationship Id="rId2" Type="http://schemas.openxmlformats.org/officeDocument/2006/relationships/image" Target="../media/image281.jpeg"/><Relationship Id="rId1" Type="http://schemas.openxmlformats.org/officeDocument/2006/relationships/slideLayout" Target="../slideLayouts/slideLayout7.xml"/></Relationships>
</file>

<file path=ppt/slides/_rels/slide225.xml.rels><?xml version="1.0" encoding="UTF-8" standalone="yes"?>
<Relationships xmlns="http://schemas.openxmlformats.org/package/2006/relationships"><Relationship Id="rId2" Type="http://schemas.openxmlformats.org/officeDocument/2006/relationships/image" Target="../media/image282.jpeg"/><Relationship Id="rId1" Type="http://schemas.openxmlformats.org/officeDocument/2006/relationships/slideLayout" Target="../slideLayouts/slideLayout7.xml"/></Relationships>
</file>

<file path=ppt/slides/_rels/slide226.xml.rels><?xml version="1.0" encoding="UTF-8" standalone="yes"?>
<Relationships xmlns="http://schemas.openxmlformats.org/package/2006/relationships"><Relationship Id="rId2" Type="http://schemas.openxmlformats.org/officeDocument/2006/relationships/image" Target="../media/image283.jpeg"/><Relationship Id="rId1" Type="http://schemas.openxmlformats.org/officeDocument/2006/relationships/slideLayout" Target="../slideLayouts/slideLayout7.xml"/></Relationships>
</file>

<file path=ppt/slides/_rels/slide227.xml.rels><?xml version="1.0" encoding="UTF-8" standalone="yes"?>
<Relationships xmlns="http://schemas.openxmlformats.org/package/2006/relationships"><Relationship Id="rId2" Type="http://schemas.openxmlformats.org/officeDocument/2006/relationships/image" Target="../media/image284.jpeg"/><Relationship Id="rId1" Type="http://schemas.openxmlformats.org/officeDocument/2006/relationships/slideLayout" Target="../slideLayouts/slideLayout7.xml"/></Relationships>
</file>

<file path=ppt/slides/_rels/slide228.xml.rels><?xml version="1.0" encoding="UTF-8" standalone="yes"?>
<Relationships xmlns="http://schemas.openxmlformats.org/package/2006/relationships"><Relationship Id="rId3" Type="http://schemas.openxmlformats.org/officeDocument/2006/relationships/image" Target="../media/image286.jpeg"/><Relationship Id="rId2" Type="http://schemas.openxmlformats.org/officeDocument/2006/relationships/image" Target="../media/image285.jpeg"/><Relationship Id="rId1" Type="http://schemas.openxmlformats.org/officeDocument/2006/relationships/slideLayout" Target="../slideLayouts/slideLayout7.xml"/></Relationships>
</file>

<file path=ppt/slides/_rels/slide229.xml.rels><?xml version="1.0" encoding="UTF-8" standalone="yes"?>
<Relationships xmlns="http://schemas.openxmlformats.org/package/2006/relationships"><Relationship Id="rId2" Type="http://schemas.openxmlformats.org/officeDocument/2006/relationships/image" Target="../media/image28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30.xml.rels><?xml version="1.0" encoding="UTF-8" standalone="yes"?>
<Relationships xmlns="http://schemas.openxmlformats.org/package/2006/relationships"><Relationship Id="rId3" Type="http://schemas.openxmlformats.org/officeDocument/2006/relationships/image" Target="../media/image289.jpeg"/><Relationship Id="rId2" Type="http://schemas.openxmlformats.org/officeDocument/2006/relationships/image" Target="../media/image288.jpeg"/><Relationship Id="rId1" Type="http://schemas.openxmlformats.org/officeDocument/2006/relationships/slideLayout" Target="../slideLayouts/slideLayout7.xml"/><Relationship Id="rId4" Type="http://schemas.openxmlformats.org/officeDocument/2006/relationships/image" Target="../media/image290.jpeg"/></Relationships>
</file>

<file path=ppt/slides/_rels/slide231.xml.rels><?xml version="1.0" encoding="UTF-8" standalone="yes"?>
<Relationships xmlns="http://schemas.openxmlformats.org/package/2006/relationships"><Relationship Id="rId2" Type="http://schemas.openxmlformats.org/officeDocument/2006/relationships/image" Target="../media/image291.jpeg"/><Relationship Id="rId1" Type="http://schemas.openxmlformats.org/officeDocument/2006/relationships/slideLayout" Target="../slideLayouts/slideLayout7.xml"/></Relationships>
</file>

<file path=ppt/slides/_rels/slide232.xml.rels><?xml version="1.0" encoding="UTF-8" standalone="yes"?>
<Relationships xmlns="http://schemas.openxmlformats.org/package/2006/relationships"><Relationship Id="rId3" Type="http://schemas.openxmlformats.org/officeDocument/2006/relationships/image" Target="../media/image293.jpeg"/><Relationship Id="rId2" Type="http://schemas.openxmlformats.org/officeDocument/2006/relationships/image" Target="../media/image292.jpeg"/><Relationship Id="rId1" Type="http://schemas.openxmlformats.org/officeDocument/2006/relationships/slideLayout" Target="../slideLayouts/slideLayout7.xml"/></Relationships>
</file>

<file path=ppt/slides/_rels/slide233.xml.rels><?xml version="1.0" encoding="UTF-8" standalone="yes"?>
<Relationships xmlns="http://schemas.openxmlformats.org/package/2006/relationships"><Relationship Id="rId2" Type="http://schemas.openxmlformats.org/officeDocument/2006/relationships/image" Target="../media/image294.jpeg"/><Relationship Id="rId1" Type="http://schemas.openxmlformats.org/officeDocument/2006/relationships/slideLayout" Target="../slideLayouts/slideLayout7.xml"/></Relationships>
</file>

<file path=ppt/slides/_rels/slide234.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95.png"/><Relationship Id="rId1" Type="http://schemas.openxmlformats.org/officeDocument/2006/relationships/slideLayout" Target="../slideLayouts/slideLayout7.xml"/><Relationship Id="rId5" Type="http://schemas.openxmlformats.org/officeDocument/2006/relationships/image" Target="../media/image297.jpeg"/><Relationship Id="rId4" Type="http://schemas.openxmlformats.org/officeDocument/2006/relationships/image" Target="../media/image296.jpeg"/></Relationships>
</file>

<file path=ppt/slides/_rels/slide235.xml.rels><?xml version="1.0" encoding="UTF-8" standalone="yes"?>
<Relationships xmlns="http://schemas.openxmlformats.org/package/2006/relationships"><Relationship Id="rId2" Type="http://schemas.openxmlformats.org/officeDocument/2006/relationships/image" Target="../media/image298.jpeg"/><Relationship Id="rId1" Type="http://schemas.openxmlformats.org/officeDocument/2006/relationships/slideLayout" Target="../slideLayouts/slideLayout7.xml"/></Relationships>
</file>

<file path=ppt/slides/_rels/slide236.xml.rels><?xml version="1.0" encoding="UTF-8" standalone="yes"?>
<Relationships xmlns="http://schemas.openxmlformats.org/package/2006/relationships"><Relationship Id="rId3" Type="http://schemas.openxmlformats.org/officeDocument/2006/relationships/image" Target="../media/image300.jpeg"/><Relationship Id="rId2" Type="http://schemas.openxmlformats.org/officeDocument/2006/relationships/image" Target="../media/image299.jpeg"/><Relationship Id="rId1" Type="http://schemas.openxmlformats.org/officeDocument/2006/relationships/slideLayout" Target="../slideLayouts/slideLayout7.xml"/></Relationships>
</file>

<file path=ppt/slides/_rels/slide237.xml.rels><?xml version="1.0" encoding="UTF-8" standalone="yes"?>
<Relationships xmlns="http://schemas.openxmlformats.org/package/2006/relationships"><Relationship Id="rId3" Type="http://schemas.openxmlformats.org/officeDocument/2006/relationships/image" Target="../media/image302.jpeg"/><Relationship Id="rId2" Type="http://schemas.openxmlformats.org/officeDocument/2006/relationships/image" Target="../media/image301.jpeg"/><Relationship Id="rId1" Type="http://schemas.openxmlformats.org/officeDocument/2006/relationships/slideLayout" Target="../slideLayouts/slideLayout7.xml"/><Relationship Id="rId6" Type="http://schemas.openxmlformats.org/officeDocument/2006/relationships/image" Target="../media/image305.jpeg"/><Relationship Id="rId5" Type="http://schemas.openxmlformats.org/officeDocument/2006/relationships/image" Target="../media/image304.jpeg"/><Relationship Id="rId4" Type="http://schemas.openxmlformats.org/officeDocument/2006/relationships/image" Target="../media/image303.jpeg"/></Relationships>
</file>

<file path=ppt/slides/_rels/slide238.xml.rels><?xml version="1.0" encoding="UTF-8" standalone="yes"?>
<Relationships xmlns="http://schemas.openxmlformats.org/package/2006/relationships"><Relationship Id="rId3" Type="http://schemas.openxmlformats.org/officeDocument/2006/relationships/image" Target="../media/image307.jpeg"/><Relationship Id="rId2" Type="http://schemas.openxmlformats.org/officeDocument/2006/relationships/image" Target="../media/image306.jpeg"/><Relationship Id="rId1" Type="http://schemas.openxmlformats.org/officeDocument/2006/relationships/slideLayout" Target="../slideLayouts/slideLayout7.xml"/><Relationship Id="rId5" Type="http://schemas.openxmlformats.org/officeDocument/2006/relationships/image" Target="../media/image309.jpeg"/><Relationship Id="rId4" Type="http://schemas.openxmlformats.org/officeDocument/2006/relationships/image" Target="../media/image308.jpeg"/></Relationships>
</file>

<file path=ppt/slides/_rels/slide239.xml.rels><?xml version="1.0" encoding="UTF-8" standalone="yes"?>
<Relationships xmlns="http://schemas.openxmlformats.org/package/2006/relationships"><Relationship Id="rId2" Type="http://schemas.openxmlformats.org/officeDocument/2006/relationships/image" Target="../media/image31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40.xml.rels><?xml version="1.0" encoding="UTF-8" standalone="yes"?>
<Relationships xmlns="http://schemas.openxmlformats.org/package/2006/relationships"><Relationship Id="rId2" Type="http://schemas.openxmlformats.org/officeDocument/2006/relationships/image" Target="../media/image311.jpeg"/><Relationship Id="rId1" Type="http://schemas.openxmlformats.org/officeDocument/2006/relationships/slideLayout" Target="../slideLayouts/slideLayout7.xml"/></Relationships>
</file>

<file path=ppt/slides/_rels/slide241.xml.rels><?xml version="1.0" encoding="UTF-8" standalone="yes"?>
<Relationships xmlns="http://schemas.openxmlformats.org/package/2006/relationships"><Relationship Id="rId2" Type="http://schemas.openxmlformats.org/officeDocument/2006/relationships/image" Target="../media/image312.jpeg"/><Relationship Id="rId1" Type="http://schemas.openxmlformats.org/officeDocument/2006/relationships/slideLayout" Target="../slideLayouts/slideLayout7.xml"/></Relationships>
</file>

<file path=ppt/slides/_rels/slide242.xml.rels><?xml version="1.0" encoding="UTF-8" standalone="yes"?>
<Relationships xmlns="http://schemas.openxmlformats.org/package/2006/relationships"><Relationship Id="rId3" Type="http://schemas.openxmlformats.org/officeDocument/2006/relationships/image" Target="../media/image314.jpeg"/><Relationship Id="rId2" Type="http://schemas.openxmlformats.org/officeDocument/2006/relationships/image" Target="../media/image313.jpeg"/><Relationship Id="rId1" Type="http://schemas.openxmlformats.org/officeDocument/2006/relationships/slideLayout" Target="../slideLayouts/slideLayout7.xml"/><Relationship Id="rId4" Type="http://schemas.openxmlformats.org/officeDocument/2006/relationships/image" Target="../media/image315.jpeg"/></Relationships>
</file>

<file path=ppt/slides/_rels/slide243.xml.rels><?xml version="1.0" encoding="UTF-8" standalone="yes"?>
<Relationships xmlns="http://schemas.openxmlformats.org/package/2006/relationships"><Relationship Id="rId3" Type="http://schemas.openxmlformats.org/officeDocument/2006/relationships/image" Target="../media/image317.jpeg"/><Relationship Id="rId2" Type="http://schemas.openxmlformats.org/officeDocument/2006/relationships/image" Target="../media/image316.jpeg"/><Relationship Id="rId1" Type="http://schemas.openxmlformats.org/officeDocument/2006/relationships/slideLayout" Target="../slideLayouts/slideLayout7.xml"/><Relationship Id="rId4" Type="http://schemas.openxmlformats.org/officeDocument/2006/relationships/image" Target="../media/image318.jpeg"/></Relationships>
</file>

<file path=ppt/slides/_rels/slide244.xml.rels><?xml version="1.0" encoding="UTF-8" standalone="yes"?>
<Relationships xmlns="http://schemas.openxmlformats.org/package/2006/relationships"><Relationship Id="rId3" Type="http://schemas.openxmlformats.org/officeDocument/2006/relationships/image" Target="../media/image320.jpeg"/><Relationship Id="rId2" Type="http://schemas.openxmlformats.org/officeDocument/2006/relationships/image" Target="../media/image319.jpeg"/><Relationship Id="rId1" Type="http://schemas.openxmlformats.org/officeDocument/2006/relationships/slideLayout" Target="../slideLayouts/slideLayout7.xml"/></Relationships>
</file>

<file path=ppt/slides/_rels/slide245.xml.rels><?xml version="1.0" encoding="UTF-8" standalone="yes"?>
<Relationships xmlns="http://schemas.openxmlformats.org/package/2006/relationships"><Relationship Id="rId2" Type="http://schemas.openxmlformats.org/officeDocument/2006/relationships/image" Target="../media/image321.jpeg"/><Relationship Id="rId1" Type="http://schemas.openxmlformats.org/officeDocument/2006/relationships/slideLayout" Target="../slideLayouts/slideLayout7.xml"/></Relationships>
</file>

<file path=ppt/slides/_rels/slide246.xml.rels><?xml version="1.0" encoding="UTF-8" standalone="yes"?>
<Relationships xmlns="http://schemas.openxmlformats.org/package/2006/relationships"><Relationship Id="rId2" Type="http://schemas.openxmlformats.org/officeDocument/2006/relationships/image" Target="../media/image322.jpeg"/><Relationship Id="rId1" Type="http://schemas.openxmlformats.org/officeDocument/2006/relationships/slideLayout" Target="../slideLayouts/slideLayout7.xml"/></Relationships>
</file>

<file path=ppt/slides/_rels/slide247.xml.rels><?xml version="1.0" encoding="UTF-8" standalone="yes"?>
<Relationships xmlns="http://schemas.openxmlformats.org/package/2006/relationships"><Relationship Id="rId2" Type="http://schemas.openxmlformats.org/officeDocument/2006/relationships/image" Target="../media/image323.jpeg"/><Relationship Id="rId1" Type="http://schemas.openxmlformats.org/officeDocument/2006/relationships/slideLayout" Target="../slideLayouts/slideLayout7.xml"/></Relationships>
</file>

<file path=ppt/slides/_rels/slide248.xml.rels><?xml version="1.0" encoding="UTF-8" standalone="yes"?>
<Relationships xmlns="http://schemas.openxmlformats.org/package/2006/relationships"><Relationship Id="rId2" Type="http://schemas.openxmlformats.org/officeDocument/2006/relationships/image" Target="../media/image324.jpeg"/><Relationship Id="rId1" Type="http://schemas.openxmlformats.org/officeDocument/2006/relationships/slideLayout" Target="../slideLayouts/slideLayout7.xml"/></Relationships>
</file>

<file path=ppt/slides/_rels/slide249.xml.rels><?xml version="1.0" encoding="UTF-8" standalone="yes"?>
<Relationships xmlns="http://schemas.openxmlformats.org/package/2006/relationships"><Relationship Id="rId2" Type="http://schemas.openxmlformats.org/officeDocument/2006/relationships/image" Target="../media/image32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50.xml.rels><?xml version="1.0" encoding="UTF-8" standalone="yes"?>
<Relationships xmlns="http://schemas.openxmlformats.org/package/2006/relationships"><Relationship Id="rId2" Type="http://schemas.openxmlformats.org/officeDocument/2006/relationships/image" Target="../media/image326.jpeg"/><Relationship Id="rId1" Type="http://schemas.openxmlformats.org/officeDocument/2006/relationships/slideLayout" Target="../slideLayouts/slideLayout7.xml"/></Relationships>
</file>

<file path=ppt/slides/_rels/slide251.xml.rels><?xml version="1.0" encoding="UTF-8" standalone="yes"?>
<Relationships xmlns="http://schemas.openxmlformats.org/package/2006/relationships"><Relationship Id="rId2" Type="http://schemas.openxmlformats.org/officeDocument/2006/relationships/image" Target="../media/image327.jpeg"/><Relationship Id="rId1" Type="http://schemas.openxmlformats.org/officeDocument/2006/relationships/slideLayout" Target="../slideLayouts/slideLayout7.xml"/></Relationships>
</file>

<file path=ppt/slides/_rels/slide252.xml.rels><?xml version="1.0" encoding="UTF-8" standalone="yes"?>
<Relationships xmlns="http://schemas.openxmlformats.org/package/2006/relationships"><Relationship Id="rId2" Type="http://schemas.openxmlformats.org/officeDocument/2006/relationships/image" Target="../media/image328.jpeg"/><Relationship Id="rId1" Type="http://schemas.openxmlformats.org/officeDocument/2006/relationships/slideLayout" Target="../slideLayouts/slideLayout7.xml"/></Relationships>
</file>

<file path=ppt/slides/_rels/slide253.xml.rels><?xml version="1.0" encoding="UTF-8" standalone="yes"?>
<Relationships xmlns="http://schemas.openxmlformats.org/package/2006/relationships"><Relationship Id="rId2" Type="http://schemas.openxmlformats.org/officeDocument/2006/relationships/image" Target="../media/image329.jpeg"/><Relationship Id="rId1" Type="http://schemas.openxmlformats.org/officeDocument/2006/relationships/slideLayout" Target="../slideLayouts/slideLayout7.xml"/></Relationships>
</file>

<file path=ppt/slides/_rels/slide254.xml.rels><?xml version="1.0" encoding="UTF-8" standalone="yes"?>
<Relationships xmlns="http://schemas.openxmlformats.org/package/2006/relationships"><Relationship Id="rId2" Type="http://schemas.openxmlformats.org/officeDocument/2006/relationships/image" Target="../media/image330.jpeg"/><Relationship Id="rId1" Type="http://schemas.openxmlformats.org/officeDocument/2006/relationships/slideLayout" Target="../slideLayouts/slideLayout7.xml"/></Relationships>
</file>

<file path=ppt/slides/_rels/slide255.xml.rels><?xml version="1.0" encoding="UTF-8" standalone="yes"?>
<Relationships xmlns="http://schemas.openxmlformats.org/package/2006/relationships"><Relationship Id="rId2" Type="http://schemas.openxmlformats.org/officeDocument/2006/relationships/image" Target="../media/image331.jpeg"/><Relationship Id="rId1" Type="http://schemas.openxmlformats.org/officeDocument/2006/relationships/slideLayout" Target="../slideLayouts/slideLayout7.xml"/></Relationships>
</file>

<file path=ppt/slides/_rels/slide256.xml.rels><?xml version="1.0" encoding="UTF-8" standalone="yes"?>
<Relationships xmlns="http://schemas.openxmlformats.org/package/2006/relationships"><Relationship Id="rId3" Type="http://schemas.openxmlformats.org/officeDocument/2006/relationships/image" Target="../media/image333.jpeg"/><Relationship Id="rId2" Type="http://schemas.openxmlformats.org/officeDocument/2006/relationships/image" Target="../media/image332.jpeg"/><Relationship Id="rId1" Type="http://schemas.openxmlformats.org/officeDocument/2006/relationships/slideLayout" Target="../slideLayouts/slideLayout7.xml"/></Relationships>
</file>

<file path=ppt/slides/_rels/slide257.xml.rels><?xml version="1.0" encoding="UTF-8" standalone="yes"?>
<Relationships xmlns="http://schemas.openxmlformats.org/package/2006/relationships"><Relationship Id="rId2" Type="http://schemas.openxmlformats.org/officeDocument/2006/relationships/image" Target="../media/image334.jpeg"/><Relationship Id="rId1" Type="http://schemas.openxmlformats.org/officeDocument/2006/relationships/slideLayout" Target="../slideLayouts/slideLayout7.xml"/></Relationships>
</file>

<file path=ppt/slides/_rels/slide258.xml.rels><?xml version="1.0" encoding="UTF-8" standalone="yes"?>
<Relationships xmlns="http://schemas.openxmlformats.org/package/2006/relationships"><Relationship Id="rId2" Type="http://schemas.openxmlformats.org/officeDocument/2006/relationships/image" Target="../media/image335.jpeg"/><Relationship Id="rId1" Type="http://schemas.openxmlformats.org/officeDocument/2006/relationships/slideLayout" Target="../slideLayouts/slideLayout7.xml"/></Relationships>
</file>

<file path=ppt/slides/_rels/slide259.xml.rels><?xml version="1.0" encoding="UTF-8" standalone="yes"?>
<Relationships xmlns="http://schemas.openxmlformats.org/package/2006/relationships"><Relationship Id="rId2" Type="http://schemas.openxmlformats.org/officeDocument/2006/relationships/image" Target="../media/image336.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jpeg"/></Relationships>
</file>

<file path=ppt/slides/_rels/slide260.xml.rels><?xml version="1.0" encoding="UTF-8" standalone="yes"?>
<Relationships xmlns="http://schemas.openxmlformats.org/package/2006/relationships"><Relationship Id="rId3" Type="http://schemas.openxmlformats.org/officeDocument/2006/relationships/image" Target="../media/image338.jpeg"/><Relationship Id="rId2" Type="http://schemas.openxmlformats.org/officeDocument/2006/relationships/image" Target="../media/image337.jpeg"/><Relationship Id="rId1" Type="http://schemas.openxmlformats.org/officeDocument/2006/relationships/slideLayout" Target="../slideLayouts/slideLayout7.xml"/><Relationship Id="rId5" Type="http://schemas.openxmlformats.org/officeDocument/2006/relationships/image" Target="../media/image340.png"/><Relationship Id="rId4" Type="http://schemas.openxmlformats.org/officeDocument/2006/relationships/image" Target="../media/image339.jpeg"/></Relationships>
</file>

<file path=ppt/slides/_rels/slide261.xml.rels><?xml version="1.0" encoding="UTF-8" standalone="yes"?>
<Relationships xmlns="http://schemas.openxmlformats.org/package/2006/relationships"><Relationship Id="rId2" Type="http://schemas.openxmlformats.org/officeDocument/2006/relationships/image" Target="../media/image341.jpeg"/><Relationship Id="rId1" Type="http://schemas.openxmlformats.org/officeDocument/2006/relationships/slideLayout" Target="../slideLayouts/slideLayout7.xml"/></Relationships>
</file>

<file path=ppt/slides/_rels/slide262.xml.rels><?xml version="1.0" encoding="UTF-8" standalone="yes"?>
<Relationships xmlns="http://schemas.openxmlformats.org/package/2006/relationships"><Relationship Id="rId2" Type="http://schemas.openxmlformats.org/officeDocument/2006/relationships/image" Target="../media/image342.jpeg"/><Relationship Id="rId1" Type="http://schemas.openxmlformats.org/officeDocument/2006/relationships/slideLayout" Target="../slideLayouts/slideLayout7.xml"/></Relationships>
</file>

<file path=ppt/slides/_rels/slide263.xml.rels><?xml version="1.0" encoding="UTF-8" standalone="yes"?>
<Relationships xmlns="http://schemas.openxmlformats.org/package/2006/relationships"><Relationship Id="rId2" Type="http://schemas.openxmlformats.org/officeDocument/2006/relationships/image" Target="../media/image343.jpeg"/><Relationship Id="rId1" Type="http://schemas.openxmlformats.org/officeDocument/2006/relationships/slideLayout" Target="../slideLayouts/slideLayout7.xml"/></Relationships>
</file>

<file path=ppt/slides/_rels/slide264.xml.rels><?xml version="1.0" encoding="UTF-8" standalone="yes"?>
<Relationships xmlns="http://schemas.openxmlformats.org/package/2006/relationships"><Relationship Id="rId2" Type="http://schemas.openxmlformats.org/officeDocument/2006/relationships/image" Target="../media/image344.jpeg"/><Relationship Id="rId1" Type="http://schemas.openxmlformats.org/officeDocument/2006/relationships/slideLayout" Target="../slideLayouts/slideLayout7.xml"/></Relationships>
</file>

<file path=ppt/slides/_rels/slide265.xml.rels><?xml version="1.0" encoding="UTF-8" standalone="yes"?>
<Relationships xmlns="http://schemas.openxmlformats.org/package/2006/relationships"><Relationship Id="rId3" Type="http://schemas.openxmlformats.org/officeDocument/2006/relationships/image" Target="../media/image346.jpeg"/><Relationship Id="rId2" Type="http://schemas.openxmlformats.org/officeDocument/2006/relationships/image" Target="../media/image345.jpeg"/><Relationship Id="rId1" Type="http://schemas.openxmlformats.org/officeDocument/2006/relationships/slideLayout" Target="../slideLayouts/slideLayout7.xml"/></Relationships>
</file>

<file path=ppt/slides/_rels/slide266.xml.rels><?xml version="1.0" encoding="UTF-8" standalone="yes"?>
<Relationships xmlns="http://schemas.openxmlformats.org/package/2006/relationships"><Relationship Id="rId2" Type="http://schemas.openxmlformats.org/officeDocument/2006/relationships/image" Target="../media/image347.jpeg"/><Relationship Id="rId1" Type="http://schemas.openxmlformats.org/officeDocument/2006/relationships/slideLayout" Target="../slideLayouts/slideLayout7.xml"/></Relationships>
</file>

<file path=ppt/slides/_rels/slide267.xml.rels><?xml version="1.0" encoding="UTF-8" standalone="yes"?>
<Relationships xmlns="http://schemas.openxmlformats.org/package/2006/relationships"><Relationship Id="rId2" Type="http://schemas.openxmlformats.org/officeDocument/2006/relationships/image" Target="../media/image348.jpeg"/><Relationship Id="rId1" Type="http://schemas.openxmlformats.org/officeDocument/2006/relationships/slideLayout" Target="../slideLayouts/slideLayout7.xml"/></Relationships>
</file>

<file path=ppt/slides/_rels/slide268.xml.rels><?xml version="1.0" encoding="UTF-8" standalone="yes"?>
<Relationships xmlns="http://schemas.openxmlformats.org/package/2006/relationships"><Relationship Id="rId2" Type="http://schemas.openxmlformats.org/officeDocument/2006/relationships/image" Target="../media/image349.jpeg"/><Relationship Id="rId1" Type="http://schemas.openxmlformats.org/officeDocument/2006/relationships/slideLayout" Target="../slideLayouts/slideLayout7.xml"/></Relationships>
</file>

<file path=ppt/slides/_rels/slide269.xml.rels><?xml version="1.0" encoding="UTF-8" standalone="yes"?>
<Relationships xmlns="http://schemas.openxmlformats.org/package/2006/relationships"><Relationship Id="rId3" Type="http://schemas.openxmlformats.org/officeDocument/2006/relationships/image" Target="../media/image351.jpeg"/><Relationship Id="rId2" Type="http://schemas.openxmlformats.org/officeDocument/2006/relationships/image" Target="../media/image350.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7.xml"/><Relationship Id="rId4" Type="http://schemas.openxmlformats.org/officeDocument/2006/relationships/image" Target="../media/image91.jpeg"/></Relationships>
</file>

<file path=ppt/slides/_rels/slide71.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3" name="Textfeld 2"/>
          <p:cNvSpPr txBox="1"/>
          <p:nvPr/>
        </p:nvSpPr>
        <p:spPr>
          <a:xfrm>
            <a:off x="626951" y="4435794"/>
            <a:ext cx="10812014" cy="2000548"/>
          </a:xfrm>
          <a:prstGeom prst="rect">
            <a:avLst/>
          </a:prstGeom>
          <a:noFill/>
        </p:spPr>
        <p:txBody>
          <a:bodyPr wrap="square" rtlCol="0">
            <a:spAutoFit/>
          </a:bodyPr>
          <a:lstStyle/>
          <a:p>
            <a:r>
              <a:rPr lang="de-DE" sz="4400" dirty="0" smtClean="0">
                <a:solidFill>
                  <a:schemeClr val="bg1"/>
                </a:solidFill>
                <a:latin typeface="Tekton Pro" panose="020F0603020208020904" pitchFamily="34" charset="0"/>
              </a:rPr>
              <a:t>Hüttenwanderung in den Pyrenäen im </a:t>
            </a:r>
            <a:r>
              <a:rPr lang="de-DE" sz="4400" dirty="0" err="1" smtClean="0">
                <a:solidFill>
                  <a:schemeClr val="bg1"/>
                </a:solidFill>
                <a:latin typeface="Tekton Pro" panose="020F0603020208020904" pitchFamily="34" charset="0"/>
              </a:rPr>
              <a:t>Béarn</a:t>
            </a:r>
            <a:r>
              <a:rPr lang="de-DE" sz="4400" dirty="0" smtClean="0">
                <a:solidFill>
                  <a:schemeClr val="bg1"/>
                </a:solidFill>
                <a:latin typeface="Tekton Pro" panose="020F0603020208020904" pitchFamily="34" charset="0"/>
              </a:rPr>
              <a:t> rund um den </a:t>
            </a:r>
            <a:r>
              <a:rPr lang="de-DE" sz="4400" dirty="0" err="1" smtClean="0">
                <a:solidFill>
                  <a:schemeClr val="bg1"/>
                </a:solidFill>
                <a:latin typeface="Tekton Pro" panose="020F0603020208020904" pitchFamily="34" charset="0"/>
              </a:rPr>
              <a:t>Pic</a:t>
            </a:r>
            <a:r>
              <a:rPr lang="de-DE" sz="4400" dirty="0" smtClean="0">
                <a:solidFill>
                  <a:schemeClr val="bg1"/>
                </a:solidFill>
                <a:latin typeface="Tekton Pro" panose="020F0603020208020904" pitchFamily="34" charset="0"/>
              </a:rPr>
              <a:t> du Midi </a:t>
            </a:r>
            <a:r>
              <a:rPr lang="de-DE" sz="4400" dirty="0" err="1" smtClean="0">
                <a:solidFill>
                  <a:schemeClr val="bg1"/>
                </a:solidFill>
                <a:latin typeface="Tekton Pro" panose="020F0603020208020904" pitchFamily="34" charset="0"/>
              </a:rPr>
              <a:t>d‘Ossau</a:t>
            </a:r>
            <a:endParaRPr lang="de-DE" sz="4400" dirty="0" smtClean="0">
              <a:solidFill>
                <a:schemeClr val="bg1"/>
              </a:solidFill>
              <a:latin typeface="Tekton Pro" panose="020F0603020208020904" pitchFamily="34" charset="0"/>
            </a:endParaRPr>
          </a:p>
          <a:p>
            <a:r>
              <a:rPr lang="de-DE" sz="3600" dirty="0" smtClean="0">
                <a:solidFill>
                  <a:schemeClr val="bg1"/>
                </a:solidFill>
                <a:latin typeface="Tekton Pro" panose="020F0603020208020904" pitchFamily="34" charset="0"/>
              </a:rPr>
              <a:t>August 2019 </a:t>
            </a:r>
            <a:endParaRPr lang="de-DE" sz="3600" dirty="0">
              <a:solidFill>
                <a:schemeClr val="bg1"/>
              </a:solidFill>
              <a:latin typeface="Tekton Pro" panose="020F0603020208020904" pitchFamily="34" charset="0"/>
            </a:endParaRPr>
          </a:p>
        </p:txBody>
      </p:sp>
    </p:spTree>
    <p:extLst>
      <p:ext uri="{BB962C8B-B14F-4D97-AF65-F5344CB8AC3E}">
        <p14:creationId xmlns:p14="http://schemas.microsoft.com/office/powerpoint/2010/main" val="3328328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750" fill="hold"/>
                                        <p:tgtEl>
                                          <p:spTgt spid="3"/>
                                        </p:tgtEl>
                                        <p:attrNameLst>
                                          <p:attrName>ppt_w</p:attrName>
                                        </p:attrNameLst>
                                      </p:cBhvr>
                                      <p:tavLst>
                                        <p:tav tm="0">
                                          <p:val>
                                            <p:fltVal val="0"/>
                                          </p:val>
                                        </p:tav>
                                        <p:tav tm="100000">
                                          <p:val>
                                            <p:strVal val="#ppt_w"/>
                                          </p:val>
                                        </p:tav>
                                      </p:tavLst>
                                    </p:anim>
                                    <p:anim calcmode="lin" valueType="num">
                                      <p:cBhvr>
                                        <p:cTn id="8" dur="1750" fill="hold"/>
                                        <p:tgtEl>
                                          <p:spTgt spid="3"/>
                                        </p:tgtEl>
                                        <p:attrNameLst>
                                          <p:attrName>ppt_h</p:attrName>
                                        </p:attrNameLst>
                                      </p:cBhvr>
                                      <p:tavLst>
                                        <p:tav tm="0">
                                          <p:val>
                                            <p:fltVal val="0"/>
                                          </p:val>
                                        </p:tav>
                                        <p:tav tm="100000">
                                          <p:val>
                                            <p:strVal val="#ppt_h"/>
                                          </p:val>
                                        </p:tav>
                                      </p:tavLst>
                                    </p:anim>
                                    <p:animEffect transition="in" filter="fade">
                                      <p:cBhvr>
                                        <p:cTn id="9" dur="1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3303675186"/>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flipH="1">
            <a:off x="0" y="9407"/>
            <a:ext cx="12192000" cy="6848593"/>
          </a:xfrm>
          <a:prstGeom prst="rect">
            <a:avLst/>
          </a:prstGeom>
        </p:spPr>
      </p:pic>
      <p:pic>
        <p:nvPicPr>
          <p:cNvPr id="4" name="Grafik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4932954" y="-335557"/>
            <a:ext cx="7950203" cy="709731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994636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accent6">
            <a:lumMod val="75000"/>
            <a:alpha val="48000"/>
          </a:schemeClr>
        </a:solidFill>
        <a:effectLst/>
      </p:bgPr>
    </p:bg>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5400000">
            <a:off x="3223270" y="1394471"/>
            <a:ext cx="5948660" cy="4165599"/>
          </a:xfrm>
          <a:prstGeom prst="rect">
            <a:avLst/>
          </a:prstGeom>
          <a:solidFill>
            <a:srgbClr val="FFFFFF">
              <a:shade val="85000"/>
            </a:srgbClr>
          </a:solidFill>
          <a:ln w="12382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8532165"/>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accent6">
            <a:lumMod val="75000"/>
            <a:alpha val="48000"/>
          </a:schemeClr>
        </a:solidFill>
        <a:effectLst/>
      </p:bgPr>
    </p:bg>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email">
            <a:extLst>
              <a:ext uri="{28A0092B-C50C-407E-A947-70E740481C1C}">
                <a14:useLocalDpi xmlns:a14="http://schemas.microsoft.com/office/drawing/2010/main"/>
              </a:ext>
            </a:extLst>
          </a:blip>
          <a:srcRect l="-671"/>
          <a:stretch/>
        </p:blipFill>
        <p:spPr>
          <a:xfrm>
            <a:off x="4059165" y="469803"/>
            <a:ext cx="4150771" cy="6015470"/>
          </a:xfrm>
          <a:prstGeom prst="rect">
            <a:avLst/>
          </a:prstGeom>
          <a:solidFill>
            <a:srgbClr val="FFFFFF">
              <a:shade val="85000"/>
            </a:srgbClr>
          </a:solidFill>
          <a:ln w="1047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4742011"/>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420458200"/>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1873476346"/>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2052291396"/>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2928442162"/>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703"/>
            <a:ext cx="12192000" cy="6848593"/>
          </a:xfrm>
          <a:prstGeom prst="rect">
            <a:avLst/>
          </a:prstGeom>
          <a:ln>
            <a:solidFill>
              <a:schemeClr val="tx1"/>
            </a:solidFill>
          </a:ln>
        </p:spPr>
      </p:pic>
      <p:pic>
        <p:nvPicPr>
          <p:cNvPr id="3" name="Grafik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694858">
            <a:off x="7159908" y="2549233"/>
            <a:ext cx="5303706" cy="2500076"/>
          </a:xfrm>
          <a:prstGeom prst="rect">
            <a:avLst/>
          </a:prstGeom>
          <a:solidFill>
            <a:srgbClr val="FFFFFF">
              <a:shade val="85000"/>
            </a:srgbClr>
          </a:solidFill>
          <a:ln w="28575"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15927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3" name="Textfeld 2"/>
          <p:cNvSpPr txBox="1"/>
          <p:nvPr/>
        </p:nvSpPr>
        <p:spPr>
          <a:xfrm>
            <a:off x="442452" y="5683045"/>
            <a:ext cx="6222281" cy="707886"/>
          </a:xfrm>
          <a:prstGeom prst="rect">
            <a:avLst/>
          </a:prstGeom>
          <a:solidFill>
            <a:schemeClr val="bg1">
              <a:alpha val="63000"/>
            </a:schemeClr>
          </a:solidFill>
          <a:effectLst>
            <a:softEdge rad="63500"/>
          </a:effectLst>
        </p:spPr>
        <p:txBody>
          <a:bodyPr wrap="none" rtlCol="0">
            <a:spAutoFit/>
          </a:bodyPr>
          <a:lstStyle/>
          <a:p>
            <a:r>
              <a:rPr lang="de-DE" sz="2000" dirty="0" smtClean="0">
                <a:latin typeface="Tekton Pro" panose="020F0603020208020904" pitchFamily="34" charset="0"/>
              </a:rPr>
              <a:t>Meine Bettnachbarn  in den Sardinenbetten von La </a:t>
            </a:r>
            <a:r>
              <a:rPr lang="de-DE" sz="2000" dirty="0" err="1" smtClean="0">
                <a:latin typeface="Tekton Pro" panose="020F0603020208020904" pitchFamily="34" charset="0"/>
              </a:rPr>
              <a:t>Pombie</a:t>
            </a:r>
            <a:r>
              <a:rPr lang="de-DE" sz="2000" dirty="0" smtClean="0">
                <a:latin typeface="Tekton Pro" panose="020F0603020208020904" pitchFamily="34" charset="0"/>
              </a:rPr>
              <a:t>:</a:t>
            </a:r>
          </a:p>
          <a:p>
            <a:r>
              <a:rPr lang="de-DE" sz="2000" dirty="0">
                <a:latin typeface="Tekton Pro" panose="020F0603020208020904" pitchFamily="34" charset="0"/>
              </a:rPr>
              <a:t> </a:t>
            </a:r>
            <a:r>
              <a:rPr lang="de-DE" sz="2000" dirty="0" smtClean="0">
                <a:latin typeface="Tekton Pro" panose="020F0603020208020904" pitchFamily="34" charset="0"/>
              </a:rPr>
              <a:t>die Jungs aus La Rochelle</a:t>
            </a:r>
            <a:endParaRPr lang="de-DE" sz="2000" dirty="0">
              <a:latin typeface="Tekton Pro" panose="020F0603020208020904" pitchFamily="34" charset="0"/>
            </a:endParaRPr>
          </a:p>
        </p:txBody>
      </p:sp>
    </p:spTree>
    <p:extLst>
      <p:ext uri="{BB962C8B-B14F-4D97-AF65-F5344CB8AC3E}">
        <p14:creationId xmlns:p14="http://schemas.microsoft.com/office/powerpoint/2010/main" val="2564429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243631518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766798573"/>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3" name="Textfeld 2"/>
          <p:cNvSpPr txBox="1"/>
          <p:nvPr/>
        </p:nvSpPr>
        <p:spPr>
          <a:xfrm>
            <a:off x="5681472" y="3197351"/>
            <a:ext cx="6018571" cy="2062103"/>
          </a:xfrm>
          <a:prstGeom prst="rect">
            <a:avLst/>
          </a:prstGeom>
          <a:noFill/>
        </p:spPr>
        <p:txBody>
          <a:bodyPr wrap="none" rtlCol="0">
            <a:spAutoFit/>
          </a:bodyPr>
          <a:lstStyle/>
          <a:p>
            <a:r>
              <a:rPr lang="de-DE" sz="3200" dirty="0" smtClean="0">
                <a:latin typeface="Tekton Pro" panose="020F0603020208020904" pitchFamily="34" charset="0"/>
              </a:rPr>
              <a:t>Kühe, </a:t>
            </a:r>
          </a:p>
          <a:p>
            <a:r>
              <a:rPr lang="de-DE" sz="3200" dirty="0" smtClean="0">
                <a:latin typeface="Tekton Pro" panose="020F0603020208020904" pitchFamily="34" charset="0"/>
              </a:rPr>
              <a:t>Pferde</a:t>
            </a:r>
          </a:p>
          <a:p>
            <a:r>
              <a:rPr lang="de-DE" sz="3200" dirty="0" smtClean="0">
                <a:latin typeface="Tekton Pro" panose="020F0603020208020904" pitchFamily="34" charset="0"/>
              </a:rPr>
              <a:t>… und Menschen </a:t>
            </a:r>
          </a:p>
          <a:p>
            <a:r>
              <a:rPr lang="de-DE" sz="3200" dirty="0" smtClean="0">
                <a:latin typeface="Tekton Pro" panose="020F0603020208020904" pitchFamily="34" charset="0"/>
              </a:rPr>
              <a:t>(….und wie wird die Nachtruhe ???)</a:t>
            </a:r>
            <a:endParaRPr lang="de-DE" sz="3200" dirty="0">
              <a:latin typeface="Tekton Pro" panose="020F0603020208020904" pitchFamily="34" charset="0"/>
            </a:endParaRPr>
          </a:p>
        </p:txBody>
      </p:sp>
    </p:spTree>
    <p:extLst>
      <p:ext uri="{BB962C8B-B14F-4D97-AF65-F5344CB8AC3E}">
        <p14:creationId xmlns:p14="http://schemas.microsoft.com/office/powerpoint/2010/main" val="3642027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265303995"/>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9407"/>
            <a:ext cx="12192000" cy="6848593"/>
          </a:xfrm>
          <a:prstGeom prst="rect">
            <a:avLst/>
          </a:prstGeom>
        </p:spPr>
      </p:pic>
      <p:sp>
        <p:nvSpPr>
          <p:cNvPr id="3" name="Textfeld 2"/>
          <p:cNvSpPr txBox="1"/>
          <p:nvPr/>
        </p:nvSpPr>
        <p:spPr>
          <a:xfrm>
            <a:off x="167968" y="1163075"/>
            <a:ext cx="2880852" cy="1384995"/>
          </a:xfrm>
          <a:prstGeom prst="rect">
            <a:avLst/>
          </a:prstGeom>
          <a:noFill/>
        </p:spPr>
        <p:txBody>
          <a:bodyPr wrap="square" rtlCol="0">
            <a:spAutoFit/>
          </a:bodyPr>
          <a:lstStyle/>
          <a:p>
            <a:r>
              <a:rPr lang="de-DE" sz="2800" dirty="0" smtClean="0">
                <a:latin typeface="Tekton Pro" panose="020F0603020208020904" pitchFamily="34" charset="0"/>
              </a:rPr>
              <a:t>Sonnenuntergang über dem Lac </a:t>
            </a:r>
            <a:r>
              <a:rPr lang="de-DE" sz="2800" dirty="0" err="1" smtClean="0">
                <a:latin typeface="Tekton Pro" panose="020F0603020208020904" pitchFamily="34" charset="0"/>
              </a:rPr>
              <a:t>d‘Ayous</a:t>
            </a:r>
            <a:endParaRPr lang="de-DE" sz="2800" dirty="0">
              <a:latin typeface="Tekton Pro" panose="020F0603020208020904" pitchFamily="34" charset="0"/>
            </a:endParaRPr>
          </a:p>
        </p:txBody>
      </p:sp>
    </p:spTree>
    <p:extLst>
      <p:ext uri="{BB962C8B-B14F-4D97-AF65-F5344CB8AC3E}">
        <p14:creationId xmlns:p14="http://schemas.microsoft.com/office/powerpoint/2010/main" val="908031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0 -4.44444E-6 L 0.25 -4.44444E-6 " pathEditMode="relative" rAng="0" ptsTypes="AA">
                                      <p:cBhvr>
                                        <p:cTn id="6" dur="2000" fill="hold"/>
                                        <p:tgtEl>
                                          <p:spTgt spid="2"/>
                                        </p:tgtEl>
                                        <p:attrNameLst>
                                          <p:attrName>ppt_x</p:attrName>
                                          <p:attrName>ppt_y</p:attrName>
                                        </p:attrNameLst>
                                      </p:cBhvr>
                                      <p:rCtr x="12500" y="0"/>
                                    </p:animMotion>
                                  </p:childTnLst>
                                </p:cTn>
                              </p:par>
                            </p:childTnLst>
                          </p:cTn>
                        </p:par>
                        <p:par>
                          <p:cTn id="7" fill="hold">
                            <p:stCondLst>
                              <p:cond delay="2000"/>
                            </p:stCondLst>
                            <p:childTnLst>
                              <p:par>
                                <p:cTn id="8" presetID="10" presetClass="entr" presetSubtype="0" fill="hold" grpId="0"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6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p:cNvSpPr txBox="1"/>
          <p:nvPr/>
        </p:nvSpPr>
        <p:spPr>
          <a:xfrm>
            <a:off x="182790" y="1150375"/>
            <a:ext cx="2880852" cy="1384995"/>
          </a:xfrm>
          <a:prstGeom prst="rect">
            <a:avLst/>
          </a:prstGeom>
          <a:noFill/>
        </p:spPr>
        <p:txBody>
          <a:bodyPr wrap="square" rtlCol="0">
            <a:spAutoFit/>
          </a:bodyPr>
          <a:lstStyle/>
          <a:p>
            <a:r>
              <a:rPr lang="de-DE" sz="2800" dirty="0" smtClean="0">
                <a:latin typeface="Tekton Pro" panose="020F0603020208020904" pitchFamily="34" charset="0"/>
              </a:rPr>
              <a:t>Sonnenuntergang über dem Lac </a:t>
            </a:r>
            <a:r>
              <a:rPr lang="de-DE" sz="2800" dirty="0" err="1" smtClean="0">
                <a:latin typeface="Tekton Pro" panose="020F0603020208020904" pitchFamily="34" charset="0"/>
              </a:rPr>
              <a:t>d‘Ayous</a:t>
            </a:r>
            <a:endParaRPr lang="de-DE" sz="2800" dirty="0">
              <a:latin typeface="Tekton Pro" panose="020F0603020208020904" pitchFamily="34" charset="0"/>
            </a:endParaRPr>
          </a:p>
        </p:txBody>
      </p:sp>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39286" y="0"/>
            <a:ext cx="12192000" cy="6848593"/>
          </a:xfrm>
          <a:prstGeom prst="rect">
            <a:avLst/>
          </a:prstGeom>
        </p:spPr>
      </p:pic>
      <p:sp>
        <p:nvSpPr>
          <p:cNvPr id="5" name="Textfeld 4"/>
          <p:cNvSpPr txBox="1"/>
          <p:nvPr/>
        </p:nvSpPr>
        <p:spPr>
          <a:xfrm>
            <a:off x="182790" y="2535370"/>
            <a:ext cx="2656496" cy="1231106"/>
          </a:xfrm>
          <a:prstGeom prst="rect">
            <a:avLst/>
          </a:prstGeom>
          <a:noFill/>
        </p:spPr>
        <p:txBody>
          <a:bodyPr wrap="none" rtlCol="0">
            <a:spAutoFit/>
          </a:bodyPr>
          <a:lstStyle/>
          <a:p>
            <a:r>
              <a:rPr lang="de-DE" sz="2800" dirty="0">
                <a:latin typeface="Tekton Pro" panose="020F0603020208020904" pitchFamily="34" charset="0"/>
              </a:rPr>
              <a:t>mit Blick auf den </a:t>
            </a:r>
          </a:p>
          <a:p>
            <a:r>
              <a:rPr lang="de-DE" sz="2800" dirty="0" err="1">
                <a:latin typeface="Tekton Pro" panose="020F0603020208020904" pitchFamily="34" charset="0"/>
              </a:rPr>
              <a:t>Pic</a:t>
            </a:r>
            <a:r>
              <a:rPr lang="de-DE" sz="2800" dirty="0">
                <a:latin typeface="Tekton Pro" panose="020F0603020208020904" pitchFamily="34" charset="0"/>
              </a:rPr>
              <a:t> du Midi</a:t>
            </a:r>
          </a:p>
          <a:p>
            <a:endParaRPr lang="de-DE" dirty="0"/>
          </a:p>
        </p:txBody>
      </p:sp>
    </p:spTree>
    <p:extLst>
      <p:ext uri="{BB962C8B-B14F-4D97-AF65-F5344CB8AC3E}">
        <p14:creationId xmlns:p14="http://schemas.microsoft.com/office/powerpoint/2010/main" val="2902234615"/>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2969905245"/>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3700" y="-173097"/>
            <a:ext cx="12585700" cy="7069745"/>
          </a:xfrm>
          <a:prstGeom prst="rect">
            <a:avLst/>
          </a:prstGeom>
        </p:spPr>
      </p:pic>
    </p:spTree>
    <p:extLst>
      <p:ext uri="{BB962C8B-B14F-4D97-AF65-F5344CB8AC3E}">
        <p14:creationId xmlns:p14="http://schemas.microsoft.com/office/powerpoint/2010/main" val="1104488795"/>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4052467289"/>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9407"/>
            <a:ext cx="12192000" cy="6848593"/>
          </a:xfrm>
          <a:prstGeom prst="rect">
            <a:avLst/>
          </a:prstGeom>
        </p:spPr>
      </p:pic>
    </p:spTree>
    <p:extLst>
      <p:ext uri="{BB962C8B-B14F-4D97-AF65-F5344CB8AC3E}">
        <p14:creationId xmlns:p14="http://schemas.microsoft.com/office/powerpoint/2010/main" val="652383745"/>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38089" y="336225"/>
            <a:ext cx="4427823" cy="6163966"/>
          </a:xfrm>
          <a:prstGeom prst="rect">
            <a:avLst/>
          </a:prstGeom>
        </p:spPr>
      </p:pic>
      <p:sp>
        <p:nvSpPr>
          <p:cNvPr id="3" name="Textfeld 2"/>
          <p:cNvSpPr txBox="1"/>
          <p:nvPr/>
        </p:nvSpPr>
        <p:spPr>
          <a:xfrm>
            <a:off x="5983356" y="4930531"/>
            <a:ext cx="5181989" cy="1569660"/>
          </a:xfrm>
          <a:prstGeom prst="rect">
            <a:avLst/>
          </a:prstGeom>
          <a:noFill/>
        </p:spPr>
        <p:txBody>
          <a:bodyPr wrap="square" rtlCol="0">
            <a:spAutoFit/>
          </a:bodyPr>
          <a:lstStyle/>
          <a:p>
            <a:r>
              <a:rPr lang="de-DE" sz="3200" dirty="0" smtClean="0">
                <a:latin typeface="Tekton Pro" panose="020F0603020208020904" pitchFamily="34" charset="0"/>
              </a:rPr>
              <a:t>Dieser Blick ….</a:t>
            </a:r>
          </a:p>
          <a:p>
            <a:r>
              <a:rPr lang="de-DE" sz="3200" dirty="0" smtClean="0">
                <a:latin typeface="Tekton Pro" panose="020F0603020208020904" pitchFamily="34" charset="0"/>
              </a:rPr>
              <a:t>auch schon vor 100 Jahren       der absolute Klassiker</a:t>
            </a:r>
            <a:endParaRPr lang="de-DE" sz="3200" dirty="0">
              <a:latin typeface="Tekton Pro" panose="020F0603020208020904" pitchFamily="34" charset="0"/>
            </a:endParaRPr>
          </a:p>
        </p:txBody>
      </p:sp>
    </p:spTree>
    <p:extLst>
      <p:ext uri="{BB962C8B-B14F-4D97-AF65-F5344CB8AC3E}">
        <p14:creationId xmlns:p14="http://schemas.microsoft.com/office/powerpoint/2010/main" val="3466912532"/>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3" name="Textfeld 2"/>
          <p:cNvSpPr txBox="1"/>
          <p:nvPr/>
        </p:nvSpPr>
        <p:spPr>
          <a:xfrm>
            <a:off x="725233" y="4578210"/>
            <a:ext cx="4882896" cy="2862322"/>
          </a:xfrm>
          <a:prstGeom prst="rect">
            <a:avLst/>
          </a:prstGeom>
          <a:noFill/>
        </p:spPr>
        <p:txBody>
          <a:bodyPr wrap="square" rtlCol="0">
            <a:spAutoFit/>
          </a:bodyPr>
          <a:lstStyle/>
          <a:p>
            <a:r>
              <a:rPr lang="de-DE" sz="4800" b="1" dirty="0" smtClean="0">
                <a:solidFill>
                  <a:schemeClr val="bg1"/>
                </a:solidFill>
                <a:latin typeface="Tekton Pro Ext" panose="020F0605020208020904" pitchFamily="34" charset="0"/>
                <a:cs typeface="KacstBook" panose="02000000000000000000" pitchFamily="2" charset="-78"/>
              </a:rPr>
              <a:t>Tag 6</a:t>
            </a:r>
          </a:p>
          <a:p>
            <a:r>
              <a:rPr lang="de-DE" sz="3600" b="1" dirty="0" smtClean="0">
                <a:solidFill>
                  <a:schemeClr val="bg1"/>
                </a:solidFill>
                <a:latin typeface="Tekton Pro Ext" panose="020F0605020208020904" pitchFamily="34" charset="0"/>
                <a:cs typeface="KacstBook" panose="02000000000000000000" pitchFamily="2" charset="-78"/>
              </a:rPr>
              <a:t>Refuge </a:t>
            </a:r>
            <a:r>
              <a:rPr lang="de-DE" sz="3600" b="1" dirty="0">
                <a:solidFill>
                  <a:schemeClr val="bg1"/>
                </a:solidFill>
                <a:latin typeface="Tekton Pro Ext" panose="020F0605020208020904" pitchFamily="34" charset="0"/>
                <a:cs typeface="KacstBook" panose="02000000000000000000" pitchFamily="2" charset="-78"/>
              </a:rPr>
              <a:t>d</a:t>
            </a:r>
            <a:r>
              <a:rPr lang="de-DE" sz="3600" b="1" dirty="0" smtClean="0">
                <a:solidFill>
                  <a:schemeClr val="bg1"/>
                </a:solidFill>
                <a:latin typeface="Tekton Pro Ext" panose="020F0605020208020904" pitchFamily="34" charset="0"/>
                <a:cs typeface="KacstBook" panose="02000000000000000000" pitchFamily="2" charset="-78"/>
              </a:rPr>
              <a:t>‘ </a:t>
            </a:r>
            <a:r>
              <a:rPr lang="de-DE" sz="3600" b="1" dirty="0" err="1" smtClean="0">
                <a:solidFill>
                  <a:schemeClr val="bg1"/>
                </a:solidFill>
                <a:latin typeface="Tekton Pro Ext" panose="020F0605020208020904" pitchFamily="34" charset="0"/>
                <a:cs typeface="KacstBook" panose="02000000000000000000" pitchFamily="2" charset="-78"/>
              </a:rPr>
              <a:t>Ayous</a:t>
            </a:r>
            <a:r>
              <a:rPr lang="de-DE" sz="3600" b="1" dirty="0" smtClean="0">
                <a:solidFill>
                  <a:schemeClr val="bg1"/>
                </a:solidFill>
                <a:latin typeface="Tekton Pro Ext" panose="020F0605020208020904" pitchFamily="34" charset="0"/>
                <a:cs typeface="KacstBook" panose="02000000000000000000" pitchFamily="2" charset="-78"/>
              </a:rPr>
              <a:t> -  </a:t>
            </a:r>
            <a:r>
              <a:rPr lang="de-DE" sz="3600" b="1" dirty="0" err="1" smtClean="0">
                <a:solidFill>
                  <a:schemeClr val="bg1"/>
                </a:solidFill>
                <a:latin typeface="Tekton Pro Ext" panose="020F0605020208020904" pitchFamily="34" charset="0"/>
                <a:cs typeface="KacstBook" panose="02000000000000000000" pitchFamily="2" charset="-78"/>
              </a:rPr>
              <a:t>Etsaut</a:t>
            </a:r>
            <a:endParaRPr lang="de-DE" sz="3600" b="1" dirty="0">
              <a:solidFill>
                <a:schemeClr val="bg1"/>
              </a:solidFill>
              <a:latin typeface="Tekton Pro Ext" panose="020F0605020208020904" pitchFamily="34" charset="0"/>
              <a:cs typeface="KacstBook" panose="02000000000000000000" pitchFamily="2" charset="-78"/>
            </a:endParaRPr>
          </a:p>
          <a:p>
            <a:r>
              <a:rPr lang="de-DE" sz="2400" b="1" dirty="0" smtClean="0">
                <a:solidFill>
                  <a:schemeClr val="bg1"/>
                </a:solidFill>
                <a:latin typeface="Tekton Pro Ext" panose="020F0605020208020904" pitchFamily="34" charset="0"/>
                <a:cs typeface="KacstBook" panose="02000000000000000000" pitchFamily="2" charset="-78"/>
              </a:rPr>
              <a:t/>
            </a:r>
            <a:br>
              <a:rPr lang="de-DE" sz="2400" b="1" dirty="0" smtClean="0">
                <a:solidFill>
                  <a:schemeClr val="bg1"/>
                </a:solidFill>
                <a:latin typeface="Tekton Pro Ext" panose="020F0605020208020904" pitchFamily="34" charset="0"/>
                <a:cs typeface="KacstBook" panose="02000000000000000000" pitchFamily="2" charset="-78"/>
              </a:rPr>
            </a:br>
            <a:endParaRPr lang="de-DE" sz="3600" b="1" dirty="0">
              <a:solidFill>
                <a:schemeClr val="bg1"/>
              </a:solidFill>
              <a:latin typeface="Tekton Pro Ext" panose="020F0605020208020904" pitchFamily="34" charset="0"/>
              <a:cs typeface="KacstBook" panose="02000000000000000000" pitchFamily="2" charset="-78"/>
            </a:endParaRPr>
          </a:p>
        </p:txBody>
      </p:sp>
    </p:spTree>
    <p:extLst>
      <p:ext uri="{BB962C8B-B14F-4D97-AF65-F5344CB8AC3E}">
        <p14:creationId xmlns:p14="http://schemas.microsoft.com/office/powerpoint/2010/main" val="1068113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750" fill="hold"/>
                                        <p:tgtEl>
                                          <p:spTgt spid="3"/>
                                        </p:tgtEl>
                                        <p:attrNameLst>
                                          <p:attrName>ppt_x</p:attrName>
                                        </p:attrNameLst>
                                      </p:cBhvr>
                                      <p:tavLst>
                                        <p:tav tm="0">
                                          <p:val>
                                            <p:strVal val="0-#ppt_w/2"/>
                                          </p:val>
                                        </p:tav>
                                        <p:tav tm="100000">
                                          <p:val>
                                            <p:strVal val="#ppt_x"/>
                                          </p:val>
                                        </p:tav>
                                      </p:tavLst>
                                    </p:anim>
                                    <p:anim calcmode="lin" valueType="num">
                                      <p:cBhvr additive="base">
                                        <p:cTn id="8" dur="175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3" name="Textfeld 2"/>
          <p:cNvSpPr txBox="1"/>
          <p:nvPr/>
        </p:nvSpPr>
        <p:spPr>
          <a:xfrm>
            <a:off x="8622890" y="5801033"/>
            <a:ext cx="3284297" cy="584775"/>
          </a:xfrm>
          <a:prstGeom prst="rect">
            <a:avLst/>
          </a:prstGeom>
          <a:noFill/>
        </p:spPr>
        <p:txBody>
          <a:bodyPr wrap="none" rtlCol="0">
            <a:spAutoFit/>
          </a:bodyPr>
          <a:lstStyle/>
          <a:p>
            <a:r>
              <a:rPr lang="de-DE" sz="3200" dirty="0" smtClean="0">
                <a:solidFill>
                  <a:schemeClr val="bg1"/>
                </a:solidFill>
                <a:latin typeface="Tekton Pro Ext" panose="020F0605020208020904" pitchFamily="34" charset="0"/>
              </a:rPr>
              <a:t>An der Grotte</a:t>
            </a:r>
            <a:endParaRPr lang="de-DE" sz="3200" dirty="0">
              <a:solidFill>
                <a:schemeClr val="bg1"/>
              </a:solidFill>
              <a:latin typeface="Tekton Pro Ext" panose="020F0605020208020904" pitchFamily="34" charset="0"/>
            </a:endParaRPr>
          </a:p>
        </p:txBody>
      </p:sp>
    </p:spTree>
    <p:extLst>
      <p:ext uri="{BB962C8B-B14F-4D97-AF65-F5344CB8AC3E}">
        <p14:creationId xmlns:p14="http://schemas.microsoft.com/office/powerpoint/2010/main" val="2553620414"/>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410326678"/>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3436649358"/>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1447011954"/>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38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5857657" y="712479"/>
            <a:ext cx="6257926" cy="5347322"/>
          </a:xfrm>
          <a:prstGeom prst="rect">
            <a:avLst/>
          </a:prstGeom>
          <a:ln>
            <a:noFill/>
          </a:ln>
          <a:effectLst>
            <a:outerShdw blurRad="292100" dist="139700" dir="2700000" algn="tl" rotWithShape="0">
              <a:srgbClr val="333333">
                <a:alpha val="65000"/>
              </a:srgbClr>
            </a:outerShdw>
          </a:effectLst>
        </p:spPr>
      </p:pic>
      <p:pic>
        <p:nvPicPr>
          <p:cNvPr id="4" name="Grafik 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20907273">
            <a:off x="680734" y="849925"/>
            <a:ext cx="4990918" cy="348849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Textfeld 5"/>
          <p:cNvSpPr txBox="1"/>
          <p:nvPr/>
        </p:nvSpPr>
        <p:spPr>
          <a:xfrm>
            <a:off x="596435" y="5116743"/>
            <a:ext cx="4477508" cy="1200329"/>
          </a:xfrm>
          <a:prstGeom prst="rect">
            <a:avLst/>
          </a:prstGeom>
          <a:noFill/>
        </p:spPr>
        <p:txBody>
          <a:bodyPr wrap="none" rtlCol="0">
            <a:spAutoFit/>
          </a:bodyPr>
          <a:lstStyle/>
          <a:p>
            <a:r>
              <a:rPr lang="de-DE" sz="3600" dirty="0" smtClean="0">
                <a:solidFill>
                  <a:schemeClr val="bg1"/>
                </a:solidFill>
                <a:latin typeface="Tekton Pro" panose="020F0603020208020904" pitchFamily="34" charset="0"/>
              </a:rPr>
              <a:t>Es gibt Wegzeichen !</a:t>
            </a:r>
          </a:p>
          <a:p>
            <a:r>
              <a:rPr lang="de-DE" sz="3600" dirty="0" smtClean="0">
                <a:solidFill>
                  <a:schemeClr val="bg1"/>
                </a:solidFill>
                <a:latin typeface="Tekton Pro" panose="020F0603020208020904" pitchFamily="34" charset="0"/>
              </a:rPr>
              <a:t>Ich bin auf dem GR 10 !</a:t>
            </a:r>
            <a:endParaRPr lang="de-DE" sz="3600" dirty="0">
              <a:solidFill>
                <a:schemeClr val="bg1"/>
              </a:solidFill>
              <a:latin typeface="Tekton Pro" panose="020F0603020208020904" pitchFamily="34" charset="0"/>
            </a:endParaRPr>
          </a:p>
        </p:txBody>
      </p:sp>
    </p:spTree>
    <p:extLst>
      <p:ext uri="{BB962C8B-B14F-4D97-AF65-F5344CB8AC3E}">
        <p14:creationId xmlns:p14="http://schemas.microsoft.com/office/powerpoint/2010/main" val="3686465354"/>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2188307651"/>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pic>
        <p:nvPicPr>
          <p:cNvPr id="3" name="Grafik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624513" y="4703"/>
            <a:ext cx="5872162" cy="519132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Textfeld 3"/>
          <p:cNvSpPr txBox="1"/>
          <p:nvPr/>
        </p:nvSpPr>
        <p:spPr>
          <a:xfrm>
            <a:off x="485775" y="685800"/>
            <a:ext cx="4651658" cy="646331"/>
          </a:xfrm>
          <a:prstGeom prst="rect">
            <a:avLst/>
          </a:prstGeom>
          <a:noFill/>
        </p:spPr>
        <p:txBody>
          <a:bodyPr wrap="none" rtlCol="0">
            <a:spAutoFit/>
          </a:bodyPr>
          <a:lstStyle/>
          <a:p>
            <a:r>
              <a:rPr lang="de-DE" sz="3600" dirty="0" smtClean="0">
                <a:latin typeface="Tekton Pro" panose="020F0603020208020904" pitchFamily="34" charset="0"/>
              </a:rPr>
              <a:t>Pferde mit Kuhglocken !!</a:t>
            </a:r>
            <a:endParaRPr lang="de-DE" sz="3600" dirty="0">
              <a:latin typeface="Tekton Pro" panose="020F0603020208020904" pitchFamily="34" charset="0"/>
            </a:endParaRPr>
          </a:p>
        </p:txBody>
      </p:sp>
    </p:spTree>
    <p:extLst>
      <p:ext uri="{BB962C8B-B14F-4D97-AF65-F5344CB8AC3E}">
        <p14:creationId xmlns:p14="http://schemas.microsoft.com/office/powerpoint/2010/main" val="1933985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Effect transition="in" filter="fade">
                                      <p:cBhvr>
                                        <p:cTn id="9" dur="1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3570808323"/>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1287348671"/>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1529767897"/>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67025878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72190" y="324753"/>
            <a:ext cx="8488754" cy="54693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Grafik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6168613">
            <a:off x="7848048" y="2507994"/>
            <a:ext cx="4642474" cy="26078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feld 6"/>
          <p:cNvSpPr txBox="1"/>
          <p:nvPr/>
        </p:nvSpPr>
        <p:spPr>
          <a:xfrm>
            <a:off x="245806" y="5948968"/>
            <a:ext cx="9831089" cy="830997"/>
          </a:xfrm>
          <a:prstGeom prst="rect">
            <a:avLst/>
          </a:prstGeom>
          <a:noFill/>
        </p:spPr>
        <p:txBody>
          <a:bodyPr wrap="none" rtlCol="0">
            <a:spAutoFit/>
          </a:bodyPr>
          <a:lstStyle/>
          <a:p>
            <a:r>
              <a:rPr lang="de-DE" sz="2400" dirty="0" err="1" smtClean="0">
                <a:solidFill>
                  <a:schemeClr val="bg1"/>
                </a:solidFill>
                <a:latin typeface="Tekton Pro Ext" panose="020F0605020208020904" pitchFamily="34" charset="0"/>
              </a:rPr>
              <a:t>Lourdeswasser</a:t>
            </a:r>
            <a:r>
              <a:rPr lang="de-DE" sz="2400" dirty="0" smtClean="0">
                <a:solidFill>
                  <a:schemeClr val="bg1"/>
                </a:solidFill>
                <a:latin typeface="Tekton Pro Ext" panose="020F0605020208020904" pitchFamily="34" charset="0"/>
              </a:rPr>
              <a:t> …… </a:t>
            </a:r>
            <a:br>
              <a:rPr lang="de-DE" sz="2400" dirty="0" smtClean="0">
                <a:solidFill>
                  <a:schemeClr val="bg1"/>
                </a:solidFill>
                <a:latin typeface="Tekton Pro Ext" panose="020F0605020208020904" pitchFamily="34" charset="0"/>
              </a:rPr>
            </a:br>
            <a:r>
              <a:rPr lang="de-DE" sz="2400" dirty="0" smtClean="0">
                <a:solidFill>
                  <a:schemeClr val="bg1"/>
                </a:solidFill>
                <a:latin typeface="Tekton Pro Ext" panose="020F0605020208020904" pitchFamily="34" charset="0"/>
              </a:rPr>
              <a:t>die Kanister dazu kann man in jeder Größe käuflich erwerben</a:t>
            </a:r>
            <a:endParaRPr lang="de-DE" sz="2400" dirty="0">
              <a:solidFill>
                <a:schemeClr val="bg1"/>
              </a:solidFill>
              <a:latin typeface="Tekton Pro Ext" panose="020F0605020208020904" pitchFamily="34" charset="0"/>
            </a:endParaRPr>
          </a:p>
        </p:txBody>
      </p:sp>
    </p:spTree>
    <p:extLst>
      <p:ext uri="{BB962C8B-B14F-4D97-AF65-F5344CB8AC3E}">
        <p14:creationId xmlns:p14="http://schemas.microsoft.com/office/powerpoint/2010/main" val="2082608997"/>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0019" y="143691"/>
            <a:ext cx="10497106" cy="657143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41391738"/>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804888318"/>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90"/>
            <a:ext cx="12192000" cy="6857019"/>
          </a:xfrm>
          <a:prstGeom prst="rect">
            <a:avLst/>
          </a:prstGeom>
        </p:spPr>
      </p:pic>
    </p:spTree>
    <p:extLst>
      <p:ext uri="{BB962C8B-B14F-4D97-AF65-F5344CB8AC3E}">
        <p14:creationId xmlns:p14="http://schemas.microsoft.com/office/powerpoint/2010/main" val="2033736895"/>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1801410320"/>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27796"/>
            <a:ext cx="12192000" cy="6602408"/>
          </a:xfrm>
          <a:prstGeom prst="rect">
            <a:avLst/>
          </a:prstGeom>
        </p:spPr>
      </p:pic>
    </p:spTree>
    <p:extLst>
      <p:ext uri="{BB962C8B-B14F-4D97-AF65-F5344CB8AC3E}">
        <p14:creationId xmlns:p14="http://schemas.microsoft.com/office/powerpoint/2010/main" val="3474115793"/>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1393374455"/>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589850362"/>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31332" y="4704"/>
            <a:ext cx="12323331" cy="6853296"/>
          </a:xfrm>
          <a:prstGeom prst="rect">
            <a:avLst/>
          </a:prstGeom>
        </p:spPr>
      </p:pic>
    </p:spTree>
    <p:extLst>
      <p:ext uri="{BB962C8B-B14F-4D97-AF65-F5344CB8AC3E}">
        <p14:creationId xmlns:p14="http://schemas.microsoft.com/office/powerpoint/2010/main" val="3106516172"/>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2847471240"/>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22163644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rotWithShape="1">
          <a:blip r:embed="rId2" cstate="email">
            <a:extLst>
              <a:ext uri="{28A0092B-C50C-407E-A947-70E740481C1C}">
                <a14:useLocalDpi xmlns:a14="http://schemas.microsoft.com/office/drawing/2010/main"/>
              </a:ext>
            </a:extLst>
          </a:blip>
          <a:srcRect r="-333"/>
          <a:stretch/>
        </p:blipFill>
        <p:spPr>
          <a:xfrm>
            <a:off x="678331" y="1557256"/>
            <a:ext cx="6896713" cy="38612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Grafik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6717736" y="1649537"/>
            <a:ext cx="6218364" cy="34930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feld 7"/>
          <p:cNvSpPr txBox="1"/>
          <p:nvPr/>
        </p:nvSpPr>
        <p:spPr>
          <a:xfrm>
            <a:off x="363794" y="5948967"/>
            <a:ext cx="5671361" cy="461665"/>
          </a:xfrm>
          <a:prstGeom prst="rect">
            <a:avLst/>
          </a:prstGeom>
          <a:noFill/>
        </p:spPr>
        <p:txBody>
          <a:bodyPr wrap="none" rtlCol="0">
            <a:spAutoFit/>
          </a:bodyPr>
          <a:lstStyle/>
          <a:p>
            <a:r>
              <a:rPr lang="de-DE" sz="2400" dirty="0" smtClean="0">
                <a:solidFill>
                  <a:schemeClr val="bg1"/>
                </a:solidFill>
                <a:latin typeface="Tekton Pro Ext" panose="020F0605020208020904" pitchFamily="34" charset="0"/>
              </a:rPr>
              <a:t>… das gleiche gilt für die Kerzen …</a:t>
            </a:r>
            <a:endParaRPr lang="de-DE" sz="2400" dirty="0">
              <a:solidFill>
                <a:schemeClr val="bg1"/>
              </a:solidFill>
              <a:latin typeface="Tekton Pro Ext" panose="020F0605020208020904" pitchFamily="34" charset="0"/>
            </a:endParaRPr>
          </a:p>
        </p:txBody>
      </p:sp>
    </p:spTree>
    <p:extLst>
      <p:ext uri="{BB962C8B-B14F-4D97-AF65-F5344CB8AC3E}">
        <p14:creationId xmlns:p14="http://schemas.microsoft.com/office/powerpoint/2010/main" val="4087642465"/>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5400000">
            <a:off x="6449655" y="1458243"/>
            <a:ext cx="6457951" cy="3912932"/>
          </a:xfrm>
          <a:prstGeom prst="rect">
            <a:avLst/>
          </a:prstGeom>
          <a:ln>
            <a:noFill/>
          </a:ln>
          <a:effectLst>
            <a:outerShdw blurRad="292100" dist="139700" dir="2700000" algn="tl" rotWithShape="0">
              <a:srgbClr val="333333">
                <a:alpha val="65000"/>
              </a:srgbClr>
            </a:outerShdw>
          </a:effectLst>
        </p:spPr>
      </p:pic>
      <p:pic>
        <p:nvPicPr>
          <p:cNvPr id="4" name="Grafik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738337" y="1427609"/>
            <a:ext cx="6293759" cy="3974199"/>
          </a:xfrm>
          <a:prstGeom prst="rect">
            <a:avLst/>
          </a:prstGeom>
          <a:ln>
            <a:noFill/>
          </a:ln>
          <a:effectLst>
            <a:outerShdw blurRad="292100" dist="139700" dir="2700000" algn="tl" rotWithShape="0">
              <a:srgbClr val="333333">
                <a:alpha val="65000"/>
              </a:srgbClr>
            </a:outerShdw>
          </a:effectLst>
        </p:spPr>
      </p:pic>
      <p:sp>
        <p:nvSpPr>
          <p:cNvPr id="5" name="Textfeld 4"/>
          <p:cNvSpPr txBox="1"/>
          <p:nvPr/>
        </p:nvSpPr>
        <p:spPr>
          <a:xfrm>
            <a:off x="6079101" y="814387"/>
            <a:ext cx="1643063" cy="1569660"/>
          </a:xfrm>
          <a:prstGeom prst="rect">
            <a:avLst/>
          </a:prstGeom>
          <a:noFill/>
        </p:spPr>
        <p:txBody>
          <a:bodyPr wrap="square" rtlCol="0">
            <a:spAutoFit/>
          </a:bodyPr>
          <a:lstStyle/>
          <a:p>
            <a:r>
              <a:rPr lang="de-DE" sz="3200" dirty="0" err="1" smtClean="0">
                <a:latin typeface="Tekton Pro" panose="020F0603020208020904" pitchFamily="34" charset="0"/>
              </a:rPr>
              <a:t>Chemin</a:t>
            </a:r>
            <a:r>
              <a:rPr lang="de-DE" sz="3200" dirty="0" smtClean="0">
                <a:latin typeface="Tekton Pro" panose="020F0603020208020904" pitchFamily="34" charset="0"/>
              </a:rPr>
              <a:t> de la </a:t>
            </a:r>
            <a:r>
              <a:rPr lang="de-DE" sz="3200" dirty="0" err="1" smtClean="0">
                <a:latin typeface="Tekton Pro" panose="020F0603020208020904" pitchFamily="34" charset="0"/>
              </a:rPr>
              <a:t>Mature</a:t>
            </a:r>
            <a:endParaRPr lang="de-DE" sz="3200" dirty="0">
              <a:latin typeface="Tekton Pro" panose="020F0603020208020904" pitchFamily="34" charset="0"/>
            </a:endParaRPr>
          </a:p>
        </p:txBody>
      </p:sp>
      <p:sp>
        <p:nvSpPr>
          <p:cNvPr id="8" name="Textfeld 7"/>
          <p:cNvSpPr txBox="1"/>
          <p:nvPr/>
        </p:nvSpPr>
        <p:spPr>
          <a:xfrm>
            <a:off x="151661" y="814387"/>
            <a:ext cx="1643063" cy="1569660"/>
          </a:xfrm>
          <a:prstGeom prst="rect">
            <a:avLst/>
          </a:prstGeom>
          <a:noFill/>
        </p:spPr>
        <p:txBody>
          <a:bodyPr wrap="square" rtlCol="0">
            <a:spAutoFit/>
          </a:bodyPr>
          <a:lstStyle/>
          <a:p>
            <a:r>
              <a:rPr lang="de-DE" sz="3200" dirty="0" err="1" smtClean="0">
                <a:latin typeface="Tekton Pro" panose="020F0603020208020904" pitchFamily="34" charset="0"/>
              </a:rPr>
              <a:t>Gorges</a:t>
            </a:r>
            <a:r>
              <a:rPr lang="de-DE" sz="3200" dirty="0" smtClean="0">
                <a:latin typeface="Tekton Pro" panose="020F0603020208020904" pitchFamily="34" charset="0"/>
              </a:rPr>
              <a:t> du </a:t>
            </a:r>
            <a:r>
              <a:rPr lang="de-DE" sz="3200" dirty="0" err="1" smtClean="0">
                <a:latin typeface="Tekton Pro" panose="020F0603020208020904" pitchFamily="34" charset="0"/>
              </a:rPr>
              <a:t>Sescoué</a:t>
            </a:r>
            <a:endParaRPr lang="de-DE" sz="3200" dirty="0">
              <a:latin typeface="Tekton Pro" panose="020F0603020208020904" pitchFamily="34" charset="0"/>
            </a:endParaRPr>
          </a:p>
        </p:txBody>
      </p:sp>
    </p:spTree>
    <p:extLst>
      <p:ext uri="{BB962C8B-B14F-4D97-AF65-F5344CB8AC3E}">
        <p14:creationId xmlns:p14="http://schemas.microsoft.com/office/powerpoint/2010/main" val="2202796954"/>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5400000">
            <a:off x="-179839" y="1374735"/>
            <a:ext cx="6457952" cy="4165682"/>
          </a:xfrm>
          <a:prstGeom prst="rect">
            <a:avLst/>
          </a:prstGeom>
          <a:ln>
            <a:noFill/>
          </a:ln>
          <a:effectLst>
            <a:outerShdw blurRad="292100" dist="139700" dir="2700000" algn="tl" rotWithShape="0">
              <a:srgbClr val="333333">
                <a:alpha val="65000"/>
              </a:srgbClr>
            </a:outerShdw>
          </a:effectLst>
        </p:spPr>
      </p:pic>
      <p:pic>
        <p:nvPicPr>
          <p:cNvPr id="4" name="Grafik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6020936" y="1374735"/>
            <a:ext cx="6457950" cy="4165681"/>
          </a:xfrm>
          <a:prstGeom prst="rect">
            <a:avLst/>
          </a:prstGeom>
          <a:ln>
            <a:noFill/>
          </a:ln>
          <a:effectLst>
            <a:outerShdw blurRad="292100" dist="139700" dir="2700000" algn="tl" rotWithShape="0">
              <a:srgbClr val="333333">
                <a:alpha val="65000"/>
              </a:srgbClr>
            </a:outerShdw>
          </a:effectLst>
        </p:spPr>
      </p:pic>
      <p:sp>
        <p:nvSpPr>
          <p:cNvPr id="6" name="Textfeld 5"/>
          <p:cNvSpPr txBox="1"/>
          <p:nvPr/>
        </p:nvSpPr>
        <p:spPr>
          <a:xfrm>
            <a:off x="5409708" y="581024"/>
            <a:ext cx="1643063" cy="1077218"/>
          </a:xfrm>
          <a:prstGeom prst="rect">
            <a:avLst/>
          </a:prstGeom>
          <a:noFill/>
        </p:spPr>
        <p:txBody>
          <a:bodyPr wrap="square" rtlCol="0">
            <a:spAutoFit/>
          </a:bodyPr>
          <a:lstStyle/>
          <a:p>
            <a:r>
              <a:rPr lang="de-DE" sz="3200" dirty="0" smtClean="0">
                <a:latin typeface="Tekton Pro" panose="020F0603020208020904" pitchFamily="34" charset="0"/>
              </a:rPr>
              <a:t>Fort du </a:t>
            </a:r>
            <a:r>
              <a:rPr lang="de-DE" sz="3200" dirty="0" err="1" smtClean="0">
                <a:latin typeface="Tekton Pro" panose="020F0603020208020904" pitchFamily="34" charset="0"/>
              </a:rPr>
              <a:t>Portalet</a:t>
            </a:r>
            <a:endParaRPr lang="de-DE" sz="3200" dirty="0">
              <a:latin typeface="Tekton Pro" panose="020F0603020208020904" pitchFamily="34" charset="0"/>
            </a:endParaRPr>
          </a:p>
        </p:txBody>
      </p:sp>
    </p:spTree>
    <p:extLst>
      <p:ext uri="{BB962C8B-B14F-4D97-AF65-F5344CB8AC3E}">
        <p14:creationId xmlns:p14="http://schemas.microsoft.com/office/powerpoint/2010/main" val="3046924867"/>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3" name="Textfeld 2"/>
          <p:cNvSpPr txBox="1"/>
          <p:nvPr/>
        </p:nvSpPr>
        <p:spPr>
          <a:xfrm>
            <a:off x="7972425" y="4972050"/>
            <a:ext cx="4014787" cy="1200329"/>
          </a:xfrm>
          <a:prstGeom prst="rect">
            <a:avLst/>
          </a:prstGeom>
          <a:noFill/>
        </p:spPr>
        <p:txBody>
          <a:bodyPr wrap="square" rtlCol="0">
            <a:spAutoFit/>
          </a:bodyPr>
          <a:lstStyle/>
          <a:p>
            <a:r>
              <a:rPr lang="de-DE" sz="3600" dirty="0" smtClean="0">
                <a:solidFill>
                  <a:schemeClr val="bg1"/>
                </a:solidFill>
                <a:latin typeface="Tekton Pro" panose="020F0603020208020904" pitchFamily="34" charset="0"/>
              </a:rPr>
              <a:t>Alter Maultierpfad zum </a:t>
            </a:r>
            <a:r>
              <a:rPr lang="de-DE" sz="3600" dirty="0" err="1" smtClean="0">
                <a:solidFill>
                  <a:schemeClr val="bg1"/>
                </a:solidFill>
                <a:latin typeface="Tekton Pro" panose="020F0603020208020904" pitchFamily="34" charset="0"/>
              </a:rPr>
              <a:t>Col</a:t>
            </a:r>
            <a:r>
              <a:rPr lang="de-DE" sz="3600" dirty="0" smtClean="0">
                <a:solidFill>
                  <a:schemeClr val="bg1"/>
                </a:solidFill>
                <a:latin typeface="Tekton Pro" panose="020F0603020208020904" pitchFamily="34" charset="0"/>
              </a:rPr>
              <a:t> de </a:t>
            </a:r>
            <a:r>
              <a:rPr lang="de-DE" sz="3600" dirty="0" err="1" smtClean="0">
                <a:solidFill>
                  <a:schemeClr val="bg1"/>
                </a:solidFill>
                <a:latin typeface="Tekton Pro" panose="020F0603020208020904" pitchFamily="34" charset="0"/>
              </a:rPr>
              <a:t>Somport</a:t>
            </a:r>
            <a:endParaRPr lang="de-DE" sz="3600" dirty="0">
              <a:solidFill>
                <a:schemeClr val="bg1"/>
              </a:solidFill>
              <a:latin typeface="Tekton Pro" panose="020F0603020208020904" pitchFamily="34" charset="0"/>
            </a:endParaRPr>
          </a:p>
        </p:txBody>
      </p:sp>
    </p:spTree>
    <p:extLst>
      <p:ext uri="{BB962C8B-B14F-4D97-AF65-F5344CB8AC3E}">
        <p14:creationId xmlns:p14="http://schemas.microsoft.com/office/powerpoint/2010/main" val="2471648851"/>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3" name="Textfeld 2"/>
          <p:cNvSpPr txBox="1"/>
          <p:nvPr/>
        </p:nvSpPr>
        <p:spPr>
          <a:xfrm>
            <a:off x="6096000" y="4371974"/>
            <a:ext cx="5005388" cy="2308324"/>
          </a:xfrm>
          <a:prstGeom prst="rect">
            <a:avLst/>
          </a:prstGeom>
          <a:noFill/>
        </p:spPr>
        <p:txBody>
          <a:bodyPr wrap="square" rtlCol="0">
            <a:spAutoFit/>
          </a:bodyPr>
          <a:lstStyle/>
          <a:p>
            <a:r>
              <a:rPr lang="de-DE" sz="3600" dirty="0" smtClean="0">
                <a:solidFill>
                  <a:schemeClr val="bg1"/>
                </a:solidFill>
                <a:latin typeface="Tekton Pro" panose="020F0603020208020904" pitchFamily="34" charset="0"/>
              </a:rPr>
              <a:t>In </a:t>
            </a:r>
            <a:r>
              <a:rPr lang="de-DE" sz="3600" dirty="0" err="1" smtClean="0">
                <a:solidFill>
                  <a:schemeClr val="bg1"/>
                </a:solidFill>
                <a:latin typeface="Tekton Pro" panose="020F0603020208020904" pitchFamily="34" charset="0"/>
              </a:rPr>
              <a:t>Etsaut</a:t>
            </a:r>
            <a:r>
              <a:rPr lang="de-DE" sz="3600" dirty="0" smtClean="0">
                <a:solidFill>
                  <a:schemeClr val="bg1"/>
                </a:solidFill>
                <a:latin typeface="Tekton Pro" panose="020F0603020208020904" pitchFamily="34" charset="0"/>
              </a:rPr>
              <a:t> : </a:t>
            </a:r>
          </a:p>
          <a:p>
            <a:r>
              <a:rPr lang="de-DE" sz="3600" dirty="0" smtClean="0">
                <a:solidFill>
                  <a:schemeClr val="bg1"/>
                </a:solidFill>
                <a:latin typeface="Tekton Pro" panose="020F0603020208020904" pitchFamily="34" charset="0"/>
              </a:rPr>
              <a:t>Geleise der stillgelegten,  ehemals internationalen  Bahnlinie</a:t>
            </a:r>
            <a:endParaRPr lang="de-DE" sz="3600" dirty="0">
              <a:solidFill>
                <a:schemeClr val="bg1"/>
              </a:solidFill>
              <a:latin typeface="Tekton Pro" panose="020F0603020208020904" pitchFamily="34" charset="0"/>
            </a:endParaRPr>
          </a:p>
        </p:txBody>
      </p:sp>
    </p:spTree>
    <p:extLst>
      <p:ext uri="{BB962C8B-B14F-4D97-AF65-F5344CB8AC3E}">
        <p14:creationId xmlns:p14="http://schemas.microsoft.com/office/powerpoint/2010/main" val="776855946"/>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0293"/>
            <a:ext cx="12192000" cy="6848593"/>
          </a:xfrm>
          <a:prstGeom prst="rect">
            <a:avLst/>
          </a:prstGeom>
        </p:spPr>
      </p:pic>
      <p:grpSp>
        <p:nvGrpSpPr>
          <p:cNvPr id="7" name="Gruppieren 6"/>
          <p:cNvGrpSpPr/>
          <p:nvPr/>
        </p:nvGrpSpPr>
        <p:grpSpPr>
          <a:xfrm>
            <a:off x="252755" y="417176"/>
            <a:ext cx="4991877" cy="4063256"/>
            <a:chOff x="395630" y="488614"/>
            <a:chExt cx="4991877" cy="4063256"/>
          </a:xfrm>
        </p:grpSpPr>
        <p:pic>
          <p:nvPicPr>
            <p:cNvPr id="3" name="Grafik 2"/>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a:stretch/>
          </p:blipFill>
          <p:spPr>
            <a:xfrm rot="20778513">
              <a:off x="395630" y="488614"/>
              <a:ext cx="4596246" cy="3894769"/>
            </a:xfrm>
            <a:prstGeom prst="ellipse">
              <a:avLst/>
            </a:prstGeom>
            <a:ln w="889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Grafik 5"/>
            <p:cNvPicPr>
              <a:picLocks noChangeAspect="1"/>
            </p:cNvPicPr>
            <p:nvPr/>
          </p:nvPicPr>
          <p:blipFill rotWithShape="1">
            <a:blip r:embed="rId5" cstate="email">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a:ext>
              </a:extLst>
            </a:blip>
            <a:srcRect/>
            <a:stretch/>
          </p:blipFill>
          <p:spPr>
            <a:xfrm>
              <a:off x="2258544" y="3137408"/>
              <a:ext cx="3128963" cy="14144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2288313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3285152588"/>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4" name="Textfeld 3"/>
          <p:cNvSpPr txBox="1"/>
          <p:nvPr/>
        </p:nvSpPr>
        <p:spPr>
          <a:xfrm>
            <a:off x="5629275" y="5757862"/>
            <a:ext cx="6000810" cy="707886"/>
          </a:xfrm>
          <a:prstGeom prst="rect">
            <a:avLst/>
          </a:prstGeom>
          <a:noFill/>
        </p:spPr>
        <p:txBody>
          <a:bodyPr wrap="none" rtlCol="0">
            <a:spAutoFit/>
          </a:bodyPr>
          <a:lstStyle/>
          <a:p>
            <a:r>
              <a:rPr lang="de-DE" sz="4000" dirty="0" smtClean="0">
                <a:solidFill>
                  <a:schemeClr val="bg1"/>
                </a:solidFill>
                <a:latin typeface="Tekton Pro" panose="020F0603020208020904" pitchFamily="34" charset="0"/>
              </a:rPr>
              <a:t>Fauler Nachmittag am Fluss</a:t>
            </a:r>
            <a:endParaRPr lang="de-DE" sz="4000" dirty="0">
              <a:solidFill>
                <a:schemeClr val="bg1"/>
              </a:solidFill>
              <a:latin typeface="Tekton Pro" panose="020F0603020208020904" pitchFamily="34" charset="0"/>
            </a:endParaRPr>
          </a:p>
        </p:txBody>
      </p:sp>
    </p:spTree>
    <p:extLst>
      <p:ext uri="{BB962C8B-B14F-4D97-AF65-F5344CB8AC3E}">
        <p14:creationId xmlns:p14="http://schemas.microsoft.com/office/powerpoint/2010/main" val="1925458124"/>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2910086290"/>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5" name="Textfeld 4"/>
          <p:cNvSpPr txBox="1"/>
          <p:nvPr/>
        </p:nvSpPr>
        <p:spPr>
          <a:xfrm>
            <a:off x="368046" y="5192572"/>
            <a:ext cx="6404229" cy="2308324"/>
          </a:xfrm>
          <a:prstGeom prst="rect">
            <a:avLst/>
          </a:prstGeom>
          <a:noFill/>
        </p:spPr>
        <p:txBody>
          <a:bodyPr wrap="square" rtlCol="0">
            <a:spAutoFit/>
          </a:bodyPr>
          <a:lstStyle/>
          <a:p>
            <a:r>
              <a:rPr lang="de-DE" sz="4800" b="1" dirty="0" smtClean="0">
                <a:solidFill>
                  <a:schemeClr val="bg1"/>
                </a:solidFill>
                <a:latin typeface="Tekton Pro Ext" panose="020F0605020208020904" pitchFamily="34" charset="0"/>
                <a:cs typeface="KacstBook" panose="02000000000000000000" pitchFamily="2" charset="-78"/>
              </a:rPr>
              <a:t>Tag 7</a:t>
            </a:r>
          </a:p>
          <a:p>
            <a:r>
              <a:rPr lang="de-DE" sz="3600" b="1" dirty="0" err="1" smtClean="0">
                <a:solidFill>
                  <a:schemeClr val="bg1"/>
                </a:solidFill>
                <a:latin typeface="Tekton Pro Ext" panose="020F0605020208020904" pitchFamily="34" charset="0"/>
                <a:cs typeface="KacstBook" panose="02000000000000000000" pitchFamily="2" charset="-78"/>
              </a:rPr>
              <a:t>Etsaut</a:t>
            </a:r>
            <a:r>
              <a:rPr lang="de-DE" sz="3600" b="1" dirty="0" smtClean="0">
                <a:solidFill>
                  <a:schemeClr val="bg1"/>
                </a:solidFill>
                <a:latin typeface="Tekton Pro Ext" panose="020F0605020208020904" pitchFamily="34" charset="0"/>
                <a:cs typeface="KacstBook" panose="02000000000000000000" pitchFamily="2" charset="-78"/>
              </a:rPr>
              <a:t> - </a:t>
            </a:r>
            <a:r>
              <a:rPr lang="de-DE" sz="3600" b="1" dirty="0">
                <a:solidFill>
                  <a:schemeClr val="bg1"/>
                </a:solidFill>
                <a:latin typeface="Tekton Pro Ext" panose="020F0605020208020904" pitchFamily="34" charset="0"/>
                <a:cs typeface="KacstBook" panose="02000000000000000000" pitchFamily="2" charset="-78"/>
              </a:rPr>
              <a:t>Refuge d‘ </a:t>
            </a:r>
            <a:r>
              <a:rPr lang="de-DE" sz="3600" b="1" dirty="0" err="1">
                <a:solidFill>
                  <a:schemeClr val="bg1"/>
                </a:solidFill>
                <a:latin typeface="Tekton Pro Ext" panose="020F0605020208020904" pitchFamily="34" charset="0"/>
                <a:cs typeface="KacstBook" panose="02000000000000000000" pitchFamily="2" charset="-78"/>
              </a:rPr>
              <a:t>Arlet</a:t>
            </a:r>
            <a:r>
              <a:rPr lang="de-DE" sz="3600" b="1" dirty="0">
                <a:solidFill>
                  <a:schemeClr val="bg1"/>
                </a:solidFill>
                <a:latin typeface="Tekton Pro Ext" panose="020F0605020208020904" pitchFamily="34" charset="0"/>
                <a:cs typeface="KacstBook" panose="02000000000000000000" pitchFamily="2" charset="-78"/>
              </a:rPr>
              <a:t> </a:t>
            </a:r>
          </a:p>
          <a:p>
            <a:r>
              <a:rPr lang="de-DE" sz="2400" b="1" dirty="0" smtClean="0">
                <a:solidFill>
                  <a:schemeClr val="bg1"/>
                </a:solidFill>
                <a:latin typeface="Tekton Pro Ext" panose="020F0605020208020904" pitchFamily="34" charset="0"/>
                <a:cs typeface="KacstBook" panose="02000000000000000000" pitchFamily="2" charset="-78"/>
              </a:rPr>
              <a:t/>
            </a:r>
            <a:br>
              <a:rPr lang="de-DE" sz="2400" b="1" dirty="0" smtClean="0">
                <a:solidFill>
                  <a:schemeClr val="bg1"/>
                </a:solidFill>
                <a:latin typeface="Tekton Pro Ext" panose="020F0605020208020904" pitchFamily="34" charset="0"/>
                <a:cs typeface="KacstBook" panose="02000000000000000000" pitchFamily="2" charset="-78"/>
              </a:rPr>
            </a:br>
            <a:endParaRPr lang="de-DE" sz="3600" b="1" dirty="0">
              <a:solidFill>
                <a:schemeClr val="bg1"/>
              </a:solidFill>
              <a:latin typeface="Tekton Pro Ext" panose="020F0605020208020904" pitchFamily="34" charset="0"/>
              <a:cs typeface="KacstBook" panose="02000000000000000000" pitchFamily="2" charset="-78"/>
            </a:endParaRPr>
          </a:p>
        </p:txBody>
      </p:sp>
    </p:spTree>
    <p:extLst>
      <p:ext uri="{BB962C8B-B14F-4D97-AF65-F5344CB8AC3E}">
        <p14:creationId xmlns:p14="http://schemas.microsoft.com/office/powerpoint/2010/main" val="2505430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750" fill="hold"/>
                                        <p:tgtEl>
                                          <p:spTgt spid="5"/>
                                        </p:tgtEl>
                                        <p:attrNameLst>
                                          <p:attrName>ppt_x</p:attrName>
                                        </p:attrNameLst>
                                      </p:cBhvr>
                                      <p:tavLst>
                                        <p:tav tm="0">
                                          <p:val>
                                            <p:strVal val="0-#ppt_w/2"/>
                                          </p:val>
                                        </p:tav>
                                        <p:tav tm="100000">
                                          <p:val>
                                            <p:strVal val="#ppt_x"/>
                                          </p:val>
                                        </p:tav>
                                      </p:tavLst>
                                    </p:anim>
                                    <p:anim calcmode="lin" valueType="num">
                                      <p:cBhvr additive="base">
                                        <p:cTn id="8" dur="1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3" name="Textfeld 2"/>
          <p:cNvSpPr txBox="1"/>
          <p:nvPr/>
        </p:nvSpPr>
        <p:spPr>
          <a:xfrm>
            <a:off x="838200" y="402772"/>
            <a:ext cx="2394857" cy="769441"/>
          </a:xfrm>
          <a:prstGeom prst="rect">
            <a:avLst/>
          </a:prstGeom>
          <a:noFill/>
        </p:spPr>
        <p:txBody>
          <a:bodyPr wrap="square" rtlCol="0">
            <a:spAutoFit/>
          </a:bodyPr>
          <a:lstStyle/>
          <a:p>
            <a:r>
              <a:rPr lang="de-DE" sz="4400" dirty="0" err="1" smtClean="0">
                <a:solidFill>
                  <a:schemeClr val="bg1"/>
                </a:solidFill>
                <a:latin typeface="Tekton Pro" panose="020F0603020208020904" pitchFamily="34" charset="0"/>
              </a:rPr>
              <a:t>Borce</a:t>
            </a:r>
            <a:endParaRPr lang="de-DE" sz="4400" dirty="0">
              <a:solidFill>
                <a:schemeClr val="bg1"/>
              </a:solidFill>
              <a:latin typeface="Tekton Pro" panose="020F0603020208020904" pitchFamily="34" charset="0"/>
            </a:endParaRPr>
          </a:p>
        </p:txBody>
      </p:sp>
    </p:spTree>
    <p:extLst>
      <p:ext uri="{BB962C8B-B14F-4D97-AF65-F5344CB8AC3E}">
        <p14:creationId xmlns:p14="http://schemas.microsoft.com/office/powerpoint/2010/main" val="404478798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3435591917"/>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5400000">
            <a:off x="188419" y="1411006"/>
            <a:ext cx="6307521" cy="4188903"/>
          </a:xfrm>
          <a:prstGeom prst="rect">
            <a:avLst/>
          </a:prstGeom>
          <a:ln>
            <a:noFill/>
          </a:ln>
          <a:effectLst>
            <a:outerShdw blurRad="292100" dist="139700" dir="2700000" algn="tl" rotWithShape="0">
              <a:srgbClr val="333333">
                <a:alpha val="65000"/>
              </a:srgbClr>
            </a:outerShdw>
          </a:effectLst>
        </p:spPr>
      </p:pic>
      <p:pic>
        <p:nvPicPr>
          <p:cNvPr id="3" name="Grafik 2"/>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rcRect/>
          <a:stretch/>
        </p:blipFill>
        <p:spPr>
          <a:xfrm rot="5400000">
            <a:off x="5342642" y="1490878"/>
            <a:ext cx="6261652" cy="40750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95814097"/>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90797" y="416416"/>
            <a:ext cx="3901639" cy="6025167"/>
          </a:xfrm>
          <a:prstGeom prst="rect">
            <a:avLst/>
          </a:prstGeom>
          <a:ln>
            <a:noFill/>
          </a:ln>
          <a:effectLst>
            <a:outerShdw blurRad="292100" dist="139700" dir="2700000" algn="tl" rotWithShape="0">
              <a:srgbClr val="333333">
                <a:alpha val="65000"/>
              </a:srgbClr>
            </a:outerShdw>
          </a:effectLst>
        </p:spPr>
      </p:pic>
      <p:pic>
        <p:nvPicPr>
          <p:cNvPr id="3" name="Grafik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5699424" y="1399117"/>
            <a:ext cx="6025166" cy="405976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2767207"/>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2854263971"/>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2086304486"/>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4270284785"/>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2037762556"/>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67857" y="352365"/>
            <a:ext cx="6958732" cy="43733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Grafik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163127" y="2184485"/>
            <a:ext cx="6594764" cy="42373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17485072"/>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3" name="Textfeld 2"/>
          <p:cNvSpPr txBox="1"/>
          <p:nvPr/>
        </p:nvSpPr>
        <p:spPr>
          <a:xfrm>
            <a:off x="468087" y="5976258"/>
            <a:ext cx="5399314" cy="584775"/>
          </a:xfrm>
          <a:prstGeom prst="rect">
            <a:avLst/>
          </a:prstGeom>
          <a:noFill/>
        </p:spPr>
        <p:txBody>
          <a:bodyPr wrap="square" rtlCol="0">
            <a:spAutoFit/>
          </a:bodyPr>
          <a:lstStyle/>
          <a:p>
            <a:r>
              <a:rPr lang="de-DE" sz="3200" dirty="0" smtClean="0">
                <a:solidFill>
                  <a:schemeClr val="bg1"/>
                </a:solidFill>
                <a:latin typeface="Tekton Pro" panose="020F0603020208020904" pitchFamily="34" charset="0"/>
              </a:rPr>
              <a:t>Blick zurück in Val </a:t>
            </a:r>
            <a:r>
              <a:rPr lang="de-DE" sz="3200" dirty="0" err="1" smtClean="0">
                <a:solidFill>
                  <a:schemeClr val="bg1"/>
                </a:solidFill>
                <a:latin typeface="Tekton Pro" panose="020F0603020208020904" pitchFamily="34" charset="0"/>
              </a:rPr>
              <a:t>d‘Aspe</a:t>
            </a:r>
            <a:endParaRPr lang="de-DE" sz="3200" dirty="0">
              <a:solidFill>
                <a:schemeClr val="bg1"/>
              </a:solidFill>
              <a:latin typeface="Tekton Pro" panose="020F0603020208020904" pitchFamily="34" charset="0"/>
            </a:endParaRPr>
          </a:p>
        </p:txBody>
      </p:sp>
    </p:spTree>
    <p:extLst>
      <p:ext uri="{BB962C8B-B14F-4D97-AF65-F5344CB8AC3E}">
        <p14:creationId xmlns:p14="http://schemas.microsoft.com/office/powerpoint/2010/main" val="3970283038"/>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pic>
        <p:nvPicPr>
          <p:cNvPr id="2" name="Grafik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0385715">
            <a:off x="7443827" y="2988585"/>
            <a:ext cx="4955308" cy="315297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Textfeld 3"/>
          <p:cNvSpPr txBox="1"/>
          <p:nvPr/>
        </p:nvSpPr>
        <p:spPr>
          <a:xfrm>
            <a:off x="700020" y="5375563"/>
            <a:ext cx="2987677" cy="646331"/>
          </a:xfrm>
          <a:prstGeom prst="rect">
            <a:avLst/>
          </a:prstGeom>
          <a:noFill/>
        </p:spPr>
        <p:txBody>
          <a:bodyPr wrap="none" rtlCol="0">
            <a:spAutoFit/>
          </a:bodyPr>
          <a:lstStyle/>
          <a:p>
            <a:r>
              <a:rPr lang="de-DE" sz="3600" dirty="0" smtClean="0">
                <a:solidFill>
                  <a:schemeClr val="bg1"/>
                </a:solidFill>
                <a:latin typeface="Tekton Pro" panose="020F0603020208020904" pitchFamily="34" charset="0"/>
              </a:rPr>
              <a:t>Refuge d‘ </a:t>
            </a:r>
            <a:r>
              <a:rPr lang="de-DE" sz="3600" dirty="0" err="1" smtClean="0">
                <a:solidFill>
                  <a:schemeClr val="bg1"/>
                </a:solidFill>
                <a:latin typeface="Tekton Pro" panose="020F0603020208020904" pitchFamily="34" charset="0"/>
              </a:rPr>
              <a:t>Arlet</a:t>
            </a:r>
            <a:endParaRPr lang="de-DE" sz="3600" dirty="0">
              <a:solidFill>
                <a:schemeClr val="bg1"/>
              </a:solidFill>
              <a:latin typeface="Tekton Pro" panose="020F0603020208020904" pitchFamily="34" charset="0"/>
            </a:endParaRPr>
          </a:p>
        </p:txBody>
      </p:sp>
      <p:sp>
        <p:nvSpPr>
          <p:cNvPr id="5" name="Textfeld 4"/>
          <p:cNvSpPr txBox="1"/>
          <p:nvPr/>
        </p:nvSpPr>
        <p:spPr>
          <a:xfrm>
            <a:off x="5611090" y="6178978"/>
            <a:ext cx="6770255" cy="461665"/>
          </a:xfrm>
          <a:prstGeom prst="rect">
            <a:avLst/>
          </a:prstGeom>
          <a:noFill/>
        </p:spPr>
        <p:txBody>
          <a:bodyPr wrap="square" rtlCol="0">
            <a:spAutoFit/>
          </a:bodyPr>
          <a:lstStyle/>
          <a:p>
            <a:r>
              <a:rPr lang="de-DE" sz="2400" dirty="0" smtClean="0">
                <a:solidFill>
                  <a:schemeClr val="bg1"/>
                </a:solidFill>
                <a:latin typeface="Tekton Pro" panose="020F0603020208020904" pitchFamily="34" charset="0"/>
              </a:rPr>
              <a:t>Das Gestein in der Nähe -  Konglomerat aus??</a:t>
            </a:r>
            <a:endParaRPr lang="de-DE" sz="2400" dirty="0">
              <a:solidFill>
                <a:schemeClr val="bg1"/>
              </a:solidFill>
              <a:latin typeface="Tekton Pro" panose="020F0603020208020904" pitchFamily="34" charset="0"/>
            </a:endParaRPr>
          </a:p>
        </p:txBody>
      </p:sp>
    </p:spTree>
    <p:extLst>
      <p:ext uri="{BB962C8B-B14F-4D97-AF65-F5344CB8AC3E}">
        <p14:creationId xmlns:p14="http://schemas.microsoft.com/office/powerpoint/2010/main" val="1561596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3" name="Textfeld 2"/>
          <p:cNvSpPr txBox="1"/>
          <p:nvPr/>
        </p:nvSpPr>
        <p:spPr>
          <a:xfrm>
            <a:off x="8948056" y="5693229"/>
            <a:ext cx="2318455" cy="646331"/>
          </a:xfrm>
          <a:prstGeom prst="rect">
            <a:avLst/>
          </a:prstGeom>
          <a:noFill/>
        </p:spPr>
        <p:txBody>
          <a:bodyPr wrap="none" rtlCol="0">
            <a:spAutoFit/>
          </a:bodyPr>
          <a:lstStyle/>
          <a:p>
            <a:r>
              <a:rPr lang="de-DE" sz="3600" dirty="0" smtClean="0">
                <a:solidFill>
                  <a:schemeClr val="bg1"/>
                </a:solidFill>
                <a:latin typeface="Tekton Pro" panose="020F0603020208020904" pitchFamily="34" charset="0"/>
              </a:rPr>
              <a:t>Lac d‘ </a:t>
            </a:r>
            <a:r>
              <a:rPr lang="de-DE" sz="3600" dirty="0" err="1" smtClean="0">
                <a:solidFill>
                  <a:schemeClr val="bg1"/>
                </a:solidFill>
                <a:latin typeface="Tekton Pro" panose="020F0603020208020904" pitchFamily="34" charset="0"/>
              </a:rPr>
              <a:t>Arlet</a:t>
            </a:r>
            <a:endParaRPr lang="de-DE" sz="3600" dirty="0">
              <a:solidFill>
                <a:schemeClr val="bg1"/>
              </a:solidFill>
              <a:latin typeface="Tekton Pro" panose="020F0603020208020904" pitchFamily="34" charset="0"/>
            </a:endParaRPr>
          </a:p>
        </p:txBody>
      </p:sp>
    </p:spTree>
    <p:extLst>
      <p:ext uri="{BB962C8B-B14F-4D97-AF65-F5344CB8AC3E}">
        <p14:creationId xmlns:p14="http://schemas.microsoft.com/office/powerpoint/2010/main" val="1695169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4005162359"/>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3650526778"/>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3" name="Textfeld 2"/>
          <p:cNvSpPr txBox="1"/>
          <p:nvPr/>
        </p:nvSpPr>
        <p:spPr>
          <a:xfrm>
            <a:off x="8665028" y="239486"/>
            <a:ext cx="2790829" cy="646331"/>
          </a:xfrm>
          <a:prstGeom prst="rect">
            <a:avLst/>
          </a:prstGeom>
          <a:noFill/>
        </p:spPr>
        <p:txBody>
          <a:bodyPr wrap="none" rtlCol="0">
            <a:spAutoFit/>
          </a:bodyPr>
          <a:lstStyle/>
          <a:p>
            <a:r>
              <a:rPr lang="de-DE" sz="3600" dirty="0" smtClean="0">
                <a:solidFill>
                  <a:schemeClr val="bg1"/>
                </a:solidFill>
                <a:latin typeface="Tekton Pro" panose="020F0603020208020904" pitchFamily="34" charset="0"/>
              </a:rPr>
              <a:t>Mein Badesee</a:t>
            </a:r>
            <a:endParaRPr lang="de-DE" sz="3600" dirty="0">
              <a:solidFill>
                <a:schemeClr val="bg1"/>
              </a:solidFill>
              <a:latin typeface="Tekton Pro" panose="020F0603020208020904" pitchFamily="34" charset="0"/>
            </a:endParaRPr>
          </a:p>
        </p:txBody>
      </p:sp>
    </p:spTree>
    <p:extLst>
      <p:ext uri="{BB962C8B-B14F-4D97-AF65-F5344CB8AC3E}">
        <p14:creationId xmlns:p14="http://schemas.microsoft.com/office/powerpoint/2010/main" val="3160154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3537504535"/>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3547286601"/>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1671581305"/>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2767286907"/>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3913977504"/>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2833199230"/>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260987542"/>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IMG_0419"/>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4763"/>
            <a:ext cx="12192000" cy="6848475"/>
          </a:xfrm>
          <a:prstGeom prst="rect">
            <a:avLst/>
          </a:prstGeom>
        </p:spPr>
      </p:pic>
      <p:sp>
        <p:nvSpPr>
          <p:cNvPr id="4" name="Textfeld 3"/>
          <p:cNvSpPr txBox="1"/>
          <p:nvPr/>
        </p:nvSpPr>
        <p:spPr>
          <a:xfrm>
            <a:off x="5568696" y="4649647"/>
            <a:ext cx="6404229" cy="1938992"/>
          </a:xfrm>
          <a:prstGeom prst="rect">
            <a:avLst/>
          </a:prstGeom>
          <a:noFill/>
        </p:spPr>
        <p:txBody>
          <a:bodyPr wrap="square" rtlCol="0">
            <a:spAutoFit/>
          </a:bodyPr>
          <a:lstStyle/>
          <a:p>
            <a:r>
              <a:rPr lang="de-DE" sz="4800" b="1" dirty="0" smtClean="0">
                <a:solidFill>
                  <a:schemeClr val="bg1"/>
                </a:solidFill>
                <a:latin typeface="Tekton Pro Ext" panose="020F0605020208020904" pitchFamily="34" charset="0"/>
                <a:cs typeface="KacstBook" panose="02000000000000000000" pitchFamily="2" charset="-78"/>
              </a:rPr>
              <a:t>Tag 7</a:t>
            </a:r>
          </a:p>
          <a:p>
            <a:r>
              <a:rPr lang="de-DE" sz="3600" b="1" dirty="0" smtClean="0">
                <a:solidFill>
                  <a:schemeClr val="bg1"/>
                </a:solidFill>
                <a:latin typeface="Tekton Pro Ext" panose="020F0605020208020904" pitchFamily="34" charset="0"/>
                <a:cs typeface="KacstBook" panose="02000000000000000000" pitchFamily="2" charset="-78"/>
              </a:rPr>
              <a:t>Refuge </a:t>
            </a:r>
            <a:r>
              <a:rPr lang="de-DE" sz="3600" b="1" dirty="0">
                <a:solidFill>
                  <a:schemeClr val="bg1"/>
                </a:solidFill>
                <a:latin typeface="Tekton Pro Ext" panose="020F0605020208020904" pitchFamily="34" charset="0"/>
                <a:cs typeface="KacstBook" panose="02000000000000000000" pitchFamily="2" charset="-78"/>
              </a:rPr>
              <a:t>d‘ </a:t>
            </a:r>
            <a:r>
              <a:rPr lang="de-DE" sz="3600" b="1" dirty="0" err="1" smtClean="0">
                <a:solidFill>
                  <a:schemeClr val="bg1"/>
                </a:solidFill>
                <a:latin typeface="Tekton Pro Ext" panose="020F0605020208020904" pitchFamily="34" charset="0"/>
                <a:cs typeface="KacstBook" panose="02000000000000000000" pitchFamily="2" charset="-78"/>
              </a:rPr>
              <a:t>Arlet</a:t>
            </a:r>
            <a:r>
              <a:rPr lang="de-DE" sz="3600" b="1" dirty="0" smtClean="0">
                <a:solidFill>
                  <a:schemeClr val="bg1"/>
                </a:solidFill>
                <a:latin typeface="Tekton Pro Ext" panose="020F0605020208020904" pitchFamily="34" charset="0"/>
                <a:cs typeface="KacstBook" panose="02000000000000000000" pitchFamily="2" charset="-78"/>
              </a:rPr>
              <a:t>- </a:t>
            </a:r>
            <a:r>
              <a:rPr lang="de-DE" sz="3600" b="1" dirty="0" err="1" smtClean="0">
                <a:solidFill>
                  <a:schemeClr val="bg1"/>
                </a:solidFill>
                <a:latin typeface="Tekton Pro Ext" panose="020F0605020208020904" pitchFamily="34" charset="0"/>
                <a:cs typeface="KacstBook" panose="02000000000000000000" pitchFamily="2" charset="-78"/>
              </a:rPr>
              <a:t>Canfranc</a:t>
            </a:r>
            <a:r>
              <a:rPr lang="de-DE" sz="3600" b="1" dirty="0" smtClean="0">
                <a:solidFill>
                  <a:schemeClr val="bg1"/>
                </a:solidFill>
                <a:latin typeface="Tekton Pro Ext" panose="020F0605020208020904" pitchFamily="34" charset="0"/>
                <a:cs typeface="KacstBook" panose="02000000000000000000" pitchFamily="2" charset="-78"/>
              </a:rPr>
              <a:t> </a:t>
            </a:r>
            <a:r>
              <a:rPr lang="de-DE" sz="3600" b="1" dirty="0" err="1" smtClean="0">
                <a:solidFill>
                  <a:schemeClr val="bg1"/>
                </a:solidFill>
                <a:latin typeface="Tekton Pro Ext" panose="020F0605020208020904" pitchFamily="34" charset="0"/>
                <a:cs typeface="KacstBook" panose="02000000000000000000" pitchFamily="2" charset="-78"/>
              </a:rPr>
              <a:t>Estacion</a:t>
            </a:r>
            <a:r>
              <a:rPr lang="de-DE" sz="3600" b="1" dirty="0">
                <a:solidFill>
                  <a:schemeClr val="bg1"/>
                </a:solidFill>
                <a:latin typeface="Tekton Pro Ext" panose="020F0605020208020904" pitchFamily="34" charset="0"/>
                <a:cs typeface="KacstBook" panose="02000000000000000000" pitchFamily="2" charset="-78"/>
              </a:rPr>
              <a:t> - </a:t>
            </a:r>
            <a:r>
              <a:rPr lang="de-DE" sz="3600" b="1" dirty="0" err="1" smtClean="0">
                <a:solidFill>
                  <a:schemeClr val="bg1"/>
                </a:solidFill>
                <a:latin typeface="Tekton Pro Ext" panose="020F0605020208020904" pitchFamily="34" charset="0"/>
                <a:cs typeface="KacstBook" panose="02000000000000000000" pitchFamily="2" charset="-78"/>
              </a:rPr>
              <a:t>Etsaut</a:t>
            </a:r>
            <a:endParaRPr lang="de-DE" sz="3600" b="1" dirty="0">
              <a:solidFill>
                <a:schemeClr val="bg1"/>
              </a:solidFill>
              <a:latin typeface="Tekton Pro Ext" panose="020F0605020208020904" pitchFamily="34" charset="0"/>
              <a:cs typeface="KacstBook" panose="02000000000000000000" pitchFamily="2" charset="-78"/>
            </a:endParaRPr>
          </a:p>
        </p:txBody>
      </p:sp>
    </p:spTree>
    <p:extLst>
      <p:ext uri="{BB962C8B-B14F-4D97-AF65-F5344CB8AC3E}">
        <p14:creationId xmlns:p14="http://schemas.microsoft.com/office/powerpoint/2010/main" val="3498863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750" fill="hold"/>
                                        <p:tgtEl>
                                          <p:spTgt spid="4"/>
                                        </p:tgtEl>
                                        <p:attrNameLst>
                                          <p:attrName>ppt_x</p:attrName>
                                        </p:attrNameLst>
                                      </p:cBhvr>
                                      <p:tavLst>
                                        <p:tav tm="0">
                                          <p:val>
                                            <p:strVal val="1+#ppt_w/2"/>
                                          </p:val>
                                        </p:tav>
                                        <p:tav tm="100000">
                                          <p:val>
                                            <p:strVal val="#ppt_x"/>
                                          </p:val>
                                        </p:tav>
                                      </p:tavLst>
                                    </p:anim>
                                    <p:anim calcmode="lin" valueType="num">
                                      <p:cBhvr additive="base">
                                        <p:cTn id="8" dur="1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3" name="Textfeld 2"/>
          <p:cNvSpPr txBox="1"/>
          <p:nvPr/>
        </p:nvSpPr>
        <p:spPr>
          <a:xfrm>
            <a:off x="589934" y="6106284"/>
            <a:ext cx="6980905" cy="461665"/>
          </a:xfrm>
          <a:prstGeom prst="rect">
            <a:avLst/>
          </a:prstGeom>
          <a:noFill/>
        </p:spPr>
        <p:txBody>
          <a:bodyPr wrap="square" rtlCol="0">
            <a:spAutoFit/>
          </a:bodyPr>
          <a:lstStyle/>
          <a:p>
            <a:r>
              <a:rPr lang="de-DE" sz="2400" dirty="0" smtClean="0">
                <a:solidFill>
                  <a:schemeClr val="bg1"/>
                </a:solidFill>
                <a:latin typeface="Tekton Pro Ext" panose="020F0605020208020904" pitchFamily="34" charset="0"/>
              </a:rPr>
              <a:t>Eine Nummer kleiner: die Anbetungskapelle</a:t>
            </a:r>
            <a:endParaRPr lang="de-DE" sz="2400" dirty="0">
              <a:solidFill>
                <a:schemeClr val="bg1"/>
              </a:solidFill>
              <a:latin typeface="Tekton Pro Ext" panose="020F0605020208020904" pitchFamily="34" charset="0"/>
            </a:endParaRPr>
          </a:p>
        </p:txBody>
      </p:sp>
    </p:spTree>
    <p:extLst>
      <p:ext uri="{BB962C8B-B14F-4D97-AF65-F5344CB8AC3E}">
        <p14:creationId xmlns:p14="http://schemas.microsoft.com/office/powerpoint/2010/main" val="2037015535"/>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IMG_0421"/>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4763"/>
            <a:ext cx="12192000" cy="6848475"/>
          </a:xfrm>
          <a:prstGeom prst="rect">
            <a:avLst/>
          </a:prstGeom>
        </p:spPr>
      </p:pic>
    </p:spTree>
    <p:extLst>
      <p:ext uri="{BB962C8B-B14F-4D97-AF65-F5344CB8AC3E}">
        <p14:creationId xmlns:p14="http://schemas.microsoft.com/office/powerpoint/2010/main" val="2921901273"/>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IMG_0423"/>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4763"/>
            <a:ext cx="12192000" cy="6848475"/>
          </a:xfrm>
          <a:prstGeom prst="rect">
            <a:avLst/>
          </a:prstGeom>
        </p:spPr>
      </p:pic>
      <p:sp>
        <p:nvSpPr>
          <p:cNvPr id="3" name="Textfeld 2"/>
          <p:cNvSpPr txBox="1"/>
          <p:nvPr/>
        </p:nvSpPr>
        <p:spPr>
          <a:xfrm>
            <a:off x="871538" y="5729288"/>
            <a:ext cx="3806235" cy="646331"/>
          </a:xfrm>
          <a:prstGeom prst="rect">
            <a:avLst/>
          </a:prstGeom>
          <a:noFill/>
        </p:spPr>
        <p:txBody>
          <a:bodyPr wrap="none" rtlCol="0">
            <a:spAutoFit/>
          </a:bodyPr>
          <a:lstStyle/>
          <a:p>
            <a:r>
              <a:rPr lang="de-DE" sz="3600" b="1" dirty="0" smtClean="0">
                <a:solidFill>
                  <a:schemeClr val="bg1"/>
                </a:solidFill>
                <a:latin typeface="Tekton Pro Ext" panose="020F0605020208020904" pitchFamily="34" charset="0"/>
                <a:cs typeface="KacstBook" panose="02000000000000000000" pitchFamily="2" charset="-78"/>
              </a:rPr>
              <a:t>Am </a:t>
            </a:r>
            <a:r>
              <a:rPr lang="de-DE" sz="3600" b="1" dirty="0" err="1" smtClean="0">
                <a:solidFill>
                  <a:schemeClr val="bg1"/>
                </a:solidFill>
                <a:latin typeface="Tekton Pro Ext" panose="020F0605020208020904" pitchFamily="34" charset="0"/>
                <a:cs typeface="KacstBook" panose="02000000000000000000" pitchFamily="2" charset="-78"/>
              </a:rPr>
              <a:t>Col</a:t>
            </a:r>
            <a:r>
              <a:rPr lang="de-DE" sz="3600" b="1" dirty="0" smtClean="0">
                <a:solidFill>
                  <a:schemeClr val="bg1"/>
                </a:solidFill>
                <a:latin typeface="Tekton Pro Ext" panose="020F0605020208020904" pitchFamily="34" charset="0"/>
                <a:cs typeface="KacstBook" panose="02000000000000000000" pitchFamily="2" charset="-78"/>
              </a:rPr>
              <a:t> d‘ </a:t>
            </a:r>
            <a:r>
              <a:rPr lang="de-DE" sz="3600" b="1" dirty="0" err="1" smtClean="0">
                <a:solidFill>
                  <a:schemeClr val="bg1"/>
                </a:solidFill>
                <a:latin typeface="Tekton Pro Ext" panose="020F0605020208020904" pitchFamily="34" charset="0"/>
                <a:cs typeface="KacstBook" panose="02000000000000000000" pitchFamily="2" charset="-78"/>
              </a:rPr>
              <a:t>Arlet</a:t>
            </a:r>
            <a:endParaRPr lang="de-DE" sz="3600" dirty="0"/>
          </a:p>
        </p:txBody>
      </p:sp>
    </p:spTree>
    <p:extLst>
      <p:ext uri="{BB962C8B-B14F-4D97-AF65-F5344CB8AC3E}">
        <p14:creationId xmlns:p14="http://schemas.microsoft.com/office/powerpoint/2010/main" val="3066592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IMG_0425"/>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4763"/>
            <a:ext cx="12192000" cy="6848475"/>
          </a:xfrm>
          <a:prstGeom prst="rect">
            <a:avLst/>
          </a:prstGeom>
        </p:spPr>
      </p:pic>
    </p:spTree>
    <p:extLst>
      <p:ext uri="{BB962C8B-B14F-4D97-AF65-F5344CB8AC3E}">
        <p14:creationId xmlns:p14="http://schemas.microsoft.com/office/powerpoint/2010/main" val="4044991872"/>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IMG_0422"/>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4763"/>
            <a:ext cx="12192000" cy="6848475"/>
          </a:xfrm>
          <a:prstGeom prst="rect">
            <a:avLst/>
          </a:prstGeom>
        </p:spPr>
      </p:pic>
    </p:spTree>
    <p:extLst>
      <p:ext uri="{BB962C8B-B14F-4D97-AF65-F5344CB8AC3E}">
        <p14:creationId xmlns:p14="http://schemas.microsoft.com/office/powerpoint/2010/main" val="1965464371"/>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IMG_0424"/>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4763"/>
            <a:ext cx="12192000" cy="6848475"/>
          </a:xfrm>
          <a:prstGeom prst="rect">
            <a:avLst/>
          </a:prstGeom>
        </p:spPr>
      </p:pic>
      <p:sp>
        <p:nvSpPr>
          <p:cNvPr id="3" name="Textfeld 2"/>
          <p:cNvSpPr txBox="1"/>
          <p:nvPr/>
        </p:nvSpPr>
        <p:spPr>
          <a:xfrm>
            <a:off x="742951" y="5829300"/>
            <a:ext cx="9088322" cy="646331"/>
          </a:xfrm>
          <a:prstGeom prst="rect">
            <a:avLst/>
          </a:prstGeom>
          <a:noFill/>
        </p:spPr>
        <p:txBody>
          <a:bodyPr wrap="none" rtlCol="0">
            <a:spAutoFit/>
          </a:bodyPr>
          <a:lstStyle/>
          <a:p>
            <a:r>
              <a:rPr lang="de-DE" sz="3600" b="1" dirty="0" smtClean="0">
                <a:solidFill>
                  <a:schemeClr val="bg1"/>
                </a:solidFill>
                <a:latin typeface="Tekton Pro Ext" panose="020F0605020208020904" pitchFamily="34" charset="0"/>
                <a:cs typeface="KacstBook" panose="02000000000000000000" pitchFamily="2" charset="-78"/>
              </a:rPr>
              <a:t>Blick ins Tal des Rio Aragon / Spanien</a:t>
            </a:r>
            <a:endParaRPr lang="de-DE" sz="3600" dirty="0"/>
          </a:p>
        </p:txBody>
      </p:sp>
    </p:spTree>
    <p:extLst>
      <p:ext uri="{BB962C8B-B14F-4D97-AF65-F5344CB8AC3E}">
        <p14:creationId xmlns:p14="http://schemas.microsoft.com/office/powerpoint/2010/main" val="3785040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IMG_0426"/>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4763"/>
            <a:ext cx="12192000" cy="6848475"/>
          </a:xfrm>
          <a:prstGeom prst="rect">
            <a:avLst/>
          </a:prstGeom>
        </p:spPr>
      </p:pic>
    </p:spTree>
    <p:extLst>
      <p:ext uri="{BB962C8B-B14F-4D97-AF65-F5344CB8AC3E}">
        <p14:creationId xmlns:p14="http://schemas.microsoft.com/office/powerpoint/2010/main" val="569731668"/>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IMG_0427"/>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4763"/>
            <a:ext cx="12192000" cy="6848475"/>
          </a:xfrm>
          <a:prstGeom prst="rect">
            <a:avLst/>
          </a:prstGeom>
        </p:spPr>
      </p:pic>
    </p:spTree>
    <p:extLst>
      <p:ext uri="{BB962C8B-B14F-4D97-AF65-F5344CB8AC3E}">
        <p14:creationId xmlns:p14="http://schemas.microsoft.com/office/powerpoint/2010/main" val="486715911"/>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IMG_0428"/>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4763"/>
            <a:ext cx="12192000" cy="6848475"/>
          </a:xfrm>
          <a:prstGeom prst="rect">
            <a:avLst/>
          </a:prstGeom>
        </p:spPr>
      </p:pic>
    </p:spTree>
    <p:extLst>
      <p:ext uri="{BB962C8B-B14F-4D97-AF65-F5344CB8AC3E}">
        <p14:creationId xmlns:p14="http://schemas.microsoft.com/office/powerpoint/2010/main" val="3083790869"/>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IMG_0429"/>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4763"/>
            <a:ext cx="12192000" cy="6848475"/>
          </a:xfrm>
          <a:prstGeom prst="rect">
            <a:avLst/>
          </a:prstGeom>
        </p:spPr>
      </p:pic>
    </p:spTree>
    <p:extLst>
      <p:ext uri="{BB962C8B-B14F-4D97-AF65-F5344CB8AC3E}">
        <p14:creationId xmlns:p14="http://schemas.microsoft.com/office/powerpoint/2010/main" val="4124714708"/>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IMG_0439"/>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4763"/>
            <a:ext cx="12192000" cy="6848475"/>
          </a:xfrm>
          <a:prstGeom prst="rect">
            <a:avLst/>
          </a:prstGeom>
        </p:spPr>
      </p:pic>
    </p:spTree>
    <p:extLst>
      <p:ext uri="{BB962C8B-B14F-4D97-AF65-F5344CB8AC3E}">
        <p14:creationId xmlns:p14="http://schemas.microsoft.com/office/powerpoint/2010/main" val="369750057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pic>
        <p:nvPicPr>
          <p:cNvPr id="3" name="Grafik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58759" y="376980"/>
            <a:ext cx="4493344" cy="634849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Textfeld 3"/>
          <p:cNvSpPr txBox="1"/>
          <p:nvPr/>
        </p:nvSpPr>
        <p:spPr>
          <a:xfrm>
            <a:off x="5256280" y="5402038"/>
            <a:ext cx="6713555" cy="1323439"/>
          </a:xfrm>
          <a:prstGeom prst="rect">
            <a:avLst/>
          </a:prstGeom>
          <a:solidFill>
            <a:schemeClr val="bg1">
              <a:alpha val="80000"/>
            </a:schemeClr>
          </a:solidFill>
        </p:spPr>
        <p:txBody>
          <a:bodyPr wrap="square" rtlCol="0">
            <a:spAutoFit/>
          </a:bodyPr>
          <a:lstStyle/>
          <a:p>
            <a:r>
              <a:rPr lang="de-DE" sz="2000" dirty="0" smtClean="0">
                <a:latin typeface="Tekton Pro Ext" panose="020F0605020208020904" pitchFamily="34" charset="0"/>
              </a:rPr>
              <a:t>Andenkenläden von ausgesuchter Schönheit ….</a:t>
            </a:r>
          </a:p>
          <a:p>
            <a:r>
              <a:rPr lang="de-DE" sz="2000" dirty="0" smtClean="0">
                <a:latin typeface="Tekton Pro Ext" panose="020F0605020208020904" pitchFamily="34" charset="0"/>
              </a:rPr>
              <a:t>… und Lourdes scheint nicht unbedingt</a:t>
            </a:r>
            <a:br>
              <a:rPr lang="de-DE" sz="2000" dirty="0" smtClean="0">
                <a:latin typeface="Tekton Pro Ext" panose="020F0605020208020904" pitchFamily="34" charset="0"/>
              </a:rPr>
            </a:br>
            <a:r>
              <a:rPr lang="de-DE" sz="2000" dirty="0" smtClean="0">
                <a:latin typeface="Tekton Pro Ext" panose="020F0605020208020904" pitchFamily="34" charset="0"/>
              </a:rPr>
              <a:t> Anziehungspunkt für den progressiveren Teil</a:t>
            </a:r>
          </a:p>
          <a:p>
            <a:r>
              <a:rPr lang="de-DE" sz="2000" dirty="0" smtClean="0">
                <a:latin typeface="Tekton Pro Ext" panose="020F0605020208020904" pitchFamily="34" charset="0"/>
              </a:rPr>
              <a:t> der katholischen Gläubigen zu sein …</a:t>
            </a:r>
            <a:endParaRPr lang="de-DE" sz="2000" dirty="0">
              <a:latin typeface="Tekton Pro Ext" panose="020F0605020208020904" pitchFamily="34" charset="0"/>
            </a:endParaRPr>
          </a:p>
        </p:txBody>
      </p:sp>
    </p:spTree>
    <p:extLst>
      <p:ext uri="{BB962C8B-B14F-4D97-AF65-F5344CB8AC3E}">
        <p14:creationId xmlns:p14="http://schemas.microsoft.com/office/powerpoint/2010/main" val="2046321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Effect transition="in" filter="fade">
                                      <p:cBhvr>
                                        <p:cTn id="9"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IMG_0433"/>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9525"/>
            <a:ext cx="12192000" cy="6848475"/>
          </a:xfrm>
          <a:prstGeom prst="rect">
            <a:avLst/>
          </a:prstGeom>
        </p:spPr>
      </p:pic>
      <p:pic>
        <p:nvPicPr>
          <p:cNvPr id="3" name="Grafik 2" descr="IMG_0433"/>
          <p:cNvPicPr>
            <a:picLocks noGrp="1" noChangeAspect="1"/>
          </p:cNvPicPr>
          <p:nvPr isPhoto="1"/>
        </p:nvPicPr>
        <p:blipFill rotWithShape="1">
          <a:blip r:embed="rId3" cstate="email">
            <a:lum/>
            <a:extLst>
              <a:ext uri="{28A0092B-C50C-407E-A947-70E740481C1C}">
                <a14:useLocalDpi xmlns:a14="http://schemas.microsoft.com/office/drawing/2010/main"/>
              </a:ext>
            </a:extLst>
          </a:blip>
          <a:srcRect/>
          <a:stretch/>
        </p:blipFill>
        <p:spPr>
          <a:xfrm>
            <a:off x="2884714" y="-408499"/>
            <a:ext cx="7609115" cy="632758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401643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750" fill="hold"/>
                                        <p:tgtEl>
                                          <p:spTgt spid="3"/>
                                        </p:tgtEl>
                                        <p:attrNameLst>
                                          <p:attrName>ppt_w</p:attrName>
                                        </p:attrNameLst>
                                      </p:cBhvr>
                                      <p:tavLst>
                                        <p:tav tm="0">
                                          <p:val>
                                            <p:fltVal val="0"/>
                                          </p:val>
                                        </p:tav>
                                        <p:tav tm="100000">
                                          <p:val>
                                            <p:strVal val="#ppt_w"/>
                                          </p:val>
                                        </p:tav>
                                      </p:tavLst>
                                    </p:anim>
                                    <p:anim calcmode="lin" valueType="num">
                                      <p:cBhvr>
                                        <p:cTn id="8" dur="1750" fill="hold"/>
                                        <p:tgtEl>
                                          <p:spTgt spid="3"/>
                                        </p:tgtEl>
                                        <p:attrNameLst>
                                          <p:attrName>ppt_h</p:attrName>
                                        </p:attrNameLst>
                                      </p:cBhvr>
                                      <p:tavLst>
                                        <p:tav tm="0">
                                          <p:val>
                                            <p:fltVal val="0"/>
                                          </p:val>
                                        </p:tav>
                                        <p:tav tm="100000">
                                          <p:val>
                                            <p:strVal val="#ppt_h"/>
                                          </p:val>
                                        </p:tav>
                                      </p:tavLst>
                                    </p:anim>
                                    <p:animEffect transition="in" filter="fade">
                                      <p:cBhvr>
                                        <p:cTn id="9" dur="1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IMG_0436"/>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4763"/>
            <a:ext cx="12192000" cy="6848475"/>
          </a:xfrm>
          <a:prstGeom prst="rect">
            <a:avLst/>
          </a:prstGeom>
        </p:spPr>
      </p:pic>
    </p:spTree>
    <p:extLst>
      <p:ext uri="{BB962C8B-B14F-4D97-AF65-F5344CB8AC3E}">
        <p14:creationId xmlns:p14="http://schemas.microsoft.com/office/powerpoint/2010/main" val="2881218932"/>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IMG_0437"/>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4763"/>
            <a:ext cx="12192000" cy="6848475"/>
          </a:xfrm>
          <a:prstGeom prst="rect">
            <a:avLst/>
          </a:prstGeom>
        </p:spPr>
      </p:pic>
    </p:spTree>
    <p:extLst>
      <p:ext uri="{BB962C8B-B14F-4D97-AF65-F5344CB8AC3E}">
        <p14:creationId xmlns:p14="http://schemas.microsoft.com/office/powerpoint/2010/main" val="2820699642"/>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IMG_0444"/>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4763"/>
            <a:ext cx="12192000" cy="6848475"/>
          </a:xfrm>
          <a:prstGeom prst="rect">
            <a:avLst/>
          </a:prstGeom>
        </p:spPr>
      </p:pic>
    </p:spTree>
    <p:extLst>
      <p:ext uri="{BB962C8B-B14F-4D97-AF65-F5344CB8AC3E}">
        <p14:creationId xmlns:p14="http://schemas.microsoft.com/office/powerpoint/2010/main" val="2095893987"/>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IMG_0440"/>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4763"/>
            <a:ext cx="12192000" cy="6848475"/>
          </a:xfrm>
          <a:prstGeom prst="rect">
            <a:avLst/>
          </a:prstGeom>
        </p:spPr>
      </p:pic>
    </p:spTree>
    <p:extLst>
      <p:ext uri="{BB962C8B-B14F-4D97-AF65-F5344CB8AC3E}">
        <p14:creationId xmlns:p14="http://schemas.microsoft.com/office/powerpoint/2010/main" val="3505166953"/>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IMG_0442"/>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4763"/>
            <a:ext cx="12192000" cy="6848475"/>
          </a:xfrm>
          <a:prstGeom prst="rect">
            <a:avLst/>
          </a:prstGeom>
        </p:spPr>
      </p:pic>
    </p:spTree>
    <p:extLst>
      <p:ext uri="{BB962C8B-B14F-4D97-AF65-F5344CB8AC3E}">
        <p14:creationId xmlns:p14="http://schemas.microsoft.com/office/powerpoint/2010/main" val="3189580857"/>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IMG_0443"/>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4763"/>
            <a:ext cx="12192000" cy="6848475"/>
          </a:xfrm>
          <a:prstGeom prst="rect">
            <a:avLst/>
          </a:prstGeom>
        </p:spPr>
      </p:pic>
    </p:spTree>
    <p:extLst>
      <p:ext uri="{BB962C8B-B14F-4D97-AF65-F5344CB8AC3E}">
        <p14:creationId xmlns:p14="http://schemas.microsoft.com/office/powerpoint/2010/main" val="2171038778"/>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IMG_0445"/>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4763"/>
            <a:ext cx="12192000" cy="6848475"/>
          </a:xfrm>
          <a:prstGeom prst="rect">
            <a:avLst/>
          </a:prstGeom>
        </p:spPr>
      </p:pic>
    </p:spTree>
    <p:extLst>
      <p:ext uri="{BB962C8B-B14F-4D97-AF65-F5344CB8AC3E}">
        <p14:creationId xmlns:p14="http://schemas.microsoft.com/office/powerpoint/2010/main" val="2837520545"/>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IMG_0453"/>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4763"/>
            <a:ext cx="12192000" cy="6848475"/>
          </a:xfrm>
          <a:prstGeom prst="rect">
            <a:avLst/>
          </a:prstGeom>
        </p:spPr>
      </p:pic>
      <p:pic>
        <p:nvPicPr>
          <p:cNvPr id="3" name="Grafik 2" descr="IMG_0453a"/>
          <p:cNvPicPr>
            <a:picLocks noGrp="1" noChangeAspect="1"/>
          </p:cNvPicPr>
          <p:nvPr isPhoto="1"/>
        </p:nvPicPr>
        <p:blipFill>
          <a:blip r:embed="rId3" cstate="email">
            <a:lum/>
            <a:extLst>
              <a:ext uri="{28A0092B-C50C-407E-A947-70E740481C1C}">
                <a14:useLocalDpi xmlns:a14="http://schemas.microsoft.com/office/drawing/2010/main"/>
              </a:ext>
            </a:extLst>
          </a:blip>
          <a:stretch>
            <a:fillRect/>
          </a:stretch>
        </p:blipFill>
        <p:spPr>
          <a:xfrm>
            <a:off x="2035628" y="-334735"/>
            <a:ext cx="10580914" cy="595176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471102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750" fill="hold"/>
                                        <p:tgtEl>
                                          <p:spTgt spid="3"/>
                                        </p:tgtEl>
                                        <p:attrNameLst>
                                          <p:attrName>ppt_w</p:attrName>
                                        </p:attrNameLst>
                                      </p:cBhvr>
                                      <p:tavLst>
                                        <p:tav tm="0">
                                          <p:val>
                                            <p:fltVal val="0"/>
                                          </p:val>
                                        </p:tav>
                                        <p:tav tm="100000">
                                          <p:val>
                                            <p:strVal val="#ppt_w"/>
                                          </p:val>
                                        </p:tav>
                                      </p:tavLst>
                                    </p:anim>
                                    <p:anim calcmode="lin" valueType="num">
                                      <p:cBhvr>
                                        <p:cTn id="8" dur="1750" fill="hold"/>
                                        <p:tgtEl>
                                          <p:spTgt spid="3"/>
                                        </p:tgtEl>
                                        <p:attrNameLst>
                                          <p:attrName>ppt_h</p:attrName>
                                        </p:attrNameLst>
                                      </p:cBhvr>
                                      <p:tavLst>
                                        <p:tav tm="0">
                                          <p:val>
                                            <p:fltVal val="0"/>
                                          </p:val>
                                        </p:tav>
                                        <p:tav tm="100000">
                                          <p:val>
                                            <p:strVal val="#ppt_h"/>
                                          </p:val>
                                        </p:tav>
                                      </p:tavLst>
                                    </p:anim>
                                    <p:animEffect transition="in" filter="fade">
                                      <p:cBhvr>
                                        <p:cTn id="9" dur="1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IMG_0454"/>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4763"/>
            <a:ext cx="12192000" cy="6848475"/>
          </a:xfrm>
          <a:prstGeom prst="rect">
            <a:avLst/>
          </a:prstGeom>
        </p:spPr>
      </p:pic>
    </p:spTree>
    <p:extLst>
      <p:ext uri="{BB962C8B-B14F-4D97-AF65-F5344CB8AC3E}">
        <p14:creationId xmlns:p14="http://schemas.microsoft.com/office/powerpoint/2010/main" val="249862198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5400000">
            <a:off x="4806842" y="3299139"/>
            <a:ext cx="2580336" cy="381926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Grafik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6872458" y="1828326"/>
            <a:ext cx="6128099" cy="3213126"/>
          </a:xfrm>
          <a:prstGeom prst="round2DiagRect">
            <a:avLst>
              <a:gd name="adj1" fmla="val 26613"/>
              <a:gd name="adj2" fmla="val 0"/>
            </a:avLst>
          </a:prstGeom>
          <a:ln w="88900" cap="sq">
            <a:solidFill>
              <a:srgbClr val="FFFFFF"/>
            </a:solidFill>
            <a:miter lim="800000"/>
          </a:ln>
          <a:effectLst>
            <a:outerShdw blurRad="254000" algn="tl" rotWithShape="0">
              <a:srgbClr val="000000">
                <a:alpha val="43000"/>
              </a:srgbClr>
            </a:outerShdw>
          </a:effectLst>
        </p:spPr>
      </p:pic>
      <p:pic>
        <p:nvPicPr>
          <p:cNvPr id="8" name="Grafik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24284" y="461176"/>
            <a:ext cx="2684207" cy="2999666"/>
          </a:xfrm>
          <a:prstGeom prst="round2DiagRect">
            <a:avLst>
              <a:gd name="adj1" fmla="val 19672"/>
              <a:gd name="adj2" fmla="val 0"/>
            </a:avLst>
          </a:prstGeom>
          <a:ln w="88900" cap="sq">
            <a:solidFill>
              <a:srgbClr val="FFFFFF"/>
            </a:solidFill>
            <a:miter lim="800000"/>
          </a:ln>
          <a:effectLst>
            <a:outerShdw blurRad="254000" algn="tl" rotWithShape="0">
              <a:srgbClr val="000000">
                <a:alpha val="43000"/>
              </a:srgbClr>
            </a:outerShdw>
          </a:effectLst>
        </p:spPr>
      </p:pic>
      <p:pic>
        <p:nvPicPr>
          <p:cNvPr id="10" name="Grafik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5400000">
            <a:off x="-286757" y="2633972"/>
            <a:ext cx="4999631" cy="2754635"/>
          </a:xfrm>
          <a:prstGeom prst="round2DiagRect">
            <a:avLst>
              <a:gd name="adj1" fmla="val 21051"/>
              <a:gd name="adj2" fmla="val 0"/>
            </a:avLst>
          </a:prstGeom>
          <a:ln w="88900" cap="sq">
            <a:solidFill>
              <a:srgbClr val="FFFFFF"/>
            </a:solidFill>
            <a:miter lim="800000"/>
          </a:ln>
          <a:effectLst>
            <a:outerShdw blurRad="254000" algn="tl" rotWithShape="0">
              <a:srgbClr val="000000">
                <a:alpha val="43000"/>
              </a:srgbClr>
            </a:outerShdw>
          </a:effectLst>
        </p:spPr>
      </p:pic>
      <p:sp>
        <p:nvSpPr>
          <p:cNvPr id="3" name="Textfeld 2"/>
          <p:cNvSpPr txBox="1"/>
          <p:nvPr/>
        </p:nvSpPr>
        <p:spPr>
          <a:xfrm>
            <a:off x="491613" y="370839"/>
            <a:ext cx="3335080" cy="830997"/>
          </a:xfrm>
          <a:prstGeom prst="rect">
            <a:avLst/>
          </a:prstGeom>
          <a:noFill/>
        </p:spPr>
        <p:txBody>
          <a:bodyPr wrap="none" rtlCol="0">
            <a:spAutoFit/>
          </a:bodyPr>
          <a:lstStyle/>
          <a:p>
            <a:r>
              <a:rPr lang="de-DE" sz="2400" dirty="0" smtClean="0">
                <a:latin typeface="Tekton Pro Ext" panose="020F0605020208020904" pitchFamily="34" charset="0"/>
              </a:rPr>
              <a:t>… einige Highlights </a:t>
            </a:r>
            <a:br>
              <a:rPr lang="de-DE" sz="2400" dirty="0" smtClean="0">
                <a:latin typeface="Tekton Pro Ext" panose="020F0605020208020904" pitchFamily="34" charset="0"/>
              </a:rPr>
            </a:br>
            <a:r>
              <a:rPr lang="de-DE" sz="2400" dirty="0" smtClean="0">
                <a:latin typeface="Tekton Pro Ext" panose="020F0605020208020904" pitchFamily="34" charset="0"/>
              </a:rPr>
              <a:t>aus dem Angebot…</a:t>
            </a:r>
            <a:endParaRPr lang="de-DE" sz="2400" dirty="0">
              <a:latin typeface="Tekton Pro Ext" panose="020F0605020208020904" pitchFamily="34" charset="0"/>
            </a:endParaRPr>
          </a:p>
        </p:txBody>
      </p:sp>
    </p:spTree>
    <p:extLst>
      <p:ext uri="{BB962C8B-B14F-4D97-AF65-F5344CB8AC3E}">
        <p14:creationId xmlns:p14="http://schemas.microsoft.com/office/powerpoint/2010/main" val="2364935323"/>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IMG_0456"/>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4763"/>
            <a:ext cx="12192000" cy="6848475"/>
          </a:xfrm>
          <a:prstGeom prst="rect">
            <a:avLst/>
          </a:prstGeom>
        </p:spPr>
      </p:pic>
    </p:spTree>
    <p:extLst>
      <p:ext uri="{BB962C8B-B14F-4D97-AF65-F5344CB8AC3E}">
        <p14:creationId xmlns:p14="http://schemas.microsoft.com/office/powerpoint/2010/main" val="2508341491"/>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IMG_0457"/>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4763"/>
            <a:ext cx="12192000" cy="6848475"/>
          </a:xfrm>
          <a:prstGeom prst="rect">
            <a:avLst/>
          </a:prstGeom>
        </p:spPr>
      </p:pic>
    </p:spTree>
    <p:extLst>
      <p:ext uri="{BB962C8B-B14F-4D97-AF65-F5344CB8AC3E}">
        <p14:creationId xmlns:p14="http://schemas.microsoft.com/office/powerpoint/2010/main" val="3248968850"/>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IMG_0458"/>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4763"/>
            <a:ext cx="12192000" cy="6848475"/>
          </a:xfrm>
          <a:prstGeom prst="rect">
            <a:avLst/>
          </a:prstGeom>
        </p:spPr>
      </p:pic>
      <p:sp>
        <p:nvSpPr>
          <p:cNvPr id="3" name="Textfeld 2"/>
          <p:cNvSpPr txBox="1"/>
          <p:nvPr/>
        </p:nvSpPr>
        <p:spPr>
          <a:xfrm>
            <a:off x="376518" y="5522258"/>
            <a:ext cx="7257500" cy="1077218"/>
          </a:xfrm>
          <a:prstGeom prst="rect">
            <a:avLst/>
          </a:prstGeom>
          <a:noFill/>
        </p:spPr>
        <p:txBody>
          <a:bodyPr wrap="none" rtlCol="0">
            <a:spAutoFit/>
          </a:bodyPr>
          <a:lstStyle/>
          <a:p>
            <a:r>
              <a:rPr lang="de-DE" sz="3600" dirty="0" smtClean="0">
                <a:solidFill>
                  <a:schemeClr val="bg1"/>
                </a:solidFill>
                <a:latin typeface="Tekton Pro" panose="020F0603020208020904" pitchFamily="34" charset="0"/>
              </a:rPr>
              <a:t>wie in einem Zauberwald !</a:t>
            </a:r>
          </a:p>
          <a:p>
            <a:r>
              <a:rPr lang="de-DE" sz="2800" dirty="0" smtClean="0">
                <a:solidFill>
                  <a:schemeClr val="bg1"/>
                </a:solidFill>
                <a:latin typeface="Tekton Pro" panose="020F0603020208020904" pitchFamily="34" charset="0"/>
              </a:rPr>
              <a:t>… so stelle ich mir  Merlins La </a:t>
            </a:r>
            <a:r>
              <a:rPr lang="de-DE" sz="2800" dirty="0" err="1" smtClean="0">
                <a:solidFill>
                  <a:schemeClr val="bg1"/>
                </a:solidFill>
                <a:latin typeface="Tekton Pro" panose="020F0603020208020904" pitchFamily="34" charset="0"/>
              </a:rPr>
              <a:t>Brécoliande</a:t>
            </a:r>
            <a:r>
              <a:rPr lang="de-DE" sz="2800" dirty="0" smtClean="0">
                <a:solidFill>
                  <a:schemeClr val="bg1"/>
                </a:solidFill>
                <a:latin typeface="Tekton Pro" panose="020F0603020208020904" pitchFamily="34" charset="0"/>
              </a:rPr>
              <a:t> vor….</a:t>
            </a:r>
            <a:endParaRPr lang="de-DE" sz="2800" dirty="0">
              <a:solidFill>
                <a:schemeClr val="bg1"/>
              </a:solidFill>
              <a:latin typeface="Tekton Pro" panose="020F0603020208020904" pitchFamily="34" charset="0"/>
            </a:endParaRPr>
          </a:p>
        </p:txBody>
      </p:sp>
    </p:spTree>
    <p:extLst>
      <p:ext uri="{BB962C8B-B14F-4D97-AF65-F5344CB8AC3E}">
        <p14:creationId xmlns:p14="http://schemas.microsoft.com/office/powerpoint/2010/main" val="2275749685"/>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IMG_0460"/>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4763"/>
            <a:ext cx="12192000" cy="6848475"/>
          </a:xfrm>
          <a:prstGeom prst="rect">
            <a:avLst/>
          </a:prstGeom>
        </p:spPr>
      </p:pic>
    </p:spTree>
    <p:extLst>
      <p:ext uri="{BB962C8B-B14F-4D97-AF65-F5344CB8AC3E}">
        <p14:creationId xmlns:p14="http://schemas.microsoft.com/office/powerpoint/2010/main" val="569351369"/>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IMG_0465"/>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4763"/>
            <a:ext cx="12192000" cy="6848475"/>
          </a:xfrm>
          <a:prstGeom prst="rect">
            <a:avLst/>
          </a:prstGeom>
        </p:spPr>
      </p:pic>
    </p:spTree>
    <p:extLst>
      <p:ext uri="{BB962C8B-B14F-4D97-AF65-F5344CB8AC3E}">
        <p14:creationId xmlns:p14="http://schemas.microsoft.com/office/powerpoint/2010/main" val="2174534742"/>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IMG_0466"/>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4763"/>
            <a:ext cx="12192000" cy="6848475"/>
          </a:xfrm>
          <a:prstGeom prst="rect">
            <a:avLst/>
          </a:prstGeom>
        </p:spPr>
      </p:pic>
    </p:spTree>
    <p:extLst>
      <p:ext uri="{BB962C8B-B14F-4D97-AF65-F5344CB8AC3E}">
        <p14:creationId xmlns:p14="http://schemas.microsoft.com/office/powerpoint/2010/main" val="622985729"/>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IMG_0469"/>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4763"/>
            <a:ext cx="12192000" cy="6848475"/>
          </a:xfrm>
          <a:prstGeom prst="rect">
            <a:avLst/>
          </a:prstGeom>
        </p:spPr>
      </p:pic>
      <p:sp>
        <p:nvSpPr>
          <p:cNvPr id="3" name="Textfeld 2"/>
          <p:cNvSpPr txBox="1"/>
          <p:nvPr/>
        </p:nvSpPr>
        <p:spPr>
          <a:xfrm>
            <a:off x="7691717" y="5683623"/>
            <a:ext cx="3877793" cy="584775"/>
          </a:xfrm>
          <a:prstGeom prst="rect">
            <a:avLst/>
          </a:prstGeom>
          <a:noFill/>
        </p:spPr>
        <p:txBody>
          <a:bodyPr wrap="none" rtlCol="0">
            <a:spAutoFit/>
          </a:bodyPr>
          <a:lstStyle/>
          <a:p>
            <a:r>
              <a:rPr lang="de-DE" sz="3200" dirty="0" smtClean="0">
                <a:solidFill>
                  <a:schemeClr val="bg1"/>
                </a:solidFill>
                <a:latin typeface="Tekton Pro" panose="020F0603020208020904" pitchFamily="34" charset="0"/>
              </a:rPr>
              <a:t>der Hüter des Waldes!</a:t>
            </a:r>
            <a:endParaRPr lang="de-DE" sz="3200" dirty="0">
              <a:solidFill>
                <a:schemeClr val="bg1"/>
              </a:solidFill>
              <a:latin typeface="Tekton Pro" panose="020F0603020208020904" pitchFamily="34" charset="0"/>
            </a:endParaRPr>
          </a:p>
        </p:txBody>
      </p:sp>
    </p:spTree>
    <p:extLst>
      <p:ext uri="{BB962C8B-B14F-4D97-AF65-F5344CB8AC3E}">
        <p14:creationId xmlns:p14="http://schemas.microsoft.com/office/powerpoint/2010/main" val="218131860"/>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IMG_0470"/>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rot="5400000">
            <a:off x="167886" y="1387539"/>
            <a:ext cx="6168722" cy="3789575"/>
          </a:xfrm>
          <a:prstGeom prst="rect">
            <a:avLst/>
          </a:prstGeom>
          <a:ln>
            <a:noFill/>
          </a:ln>
          <a:effectLst>
            <a:outerShdw blurRad="292100" dist="139700" dir="2700000" algn="tl" rotWithShape="0">
              <a:srgbClr val="333333">
                <a:alpha val="65000"/>
              </a:srgbClr>
            </a:outerShdw>
          </a:effectLst>
        </p:spPr>
      </p:pic>
      <p:pic>
        <p:nvPicPr>
          <p:cNvPr id="3" name="Grafik 2" descr="IMG_0472"/>
          <p:cNvPicPr>
            <a:picLocks noGrp="1" noChangeAspect="1"/>
          </p:cNvPicPr>
          <p:nvPr isPhoto="1"/>
        </p:nvPicPr>
        <p:blipFill>
          <a:blip r:embed="rId3" cstate="email">
            <a:lum/>
            <a:extLst>
              <a:ext uri="{28A0092B-C50C-407E-A947-70E740481C1C}">
                <a14:useLocalDpi xmlns:a14="http://schemas.microsoft.com/office/drawing/2010/main"/>
              </a:ext>
            </a:extLst>
          </a:blip>
          <a:stretch>
            <a:fillRect/>
          </a:stretch>
        </p:blipFill>
        <p:spPr>
          <a:xfrm>
            <a:off x="6304914" y="197965"/>
            <a:ext cx="3962549" cy="616872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56260622"/>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IMG_0473"/>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1088434" y="452485"/>
            <a:ext cx="4022705" cy="5943256"/>
          </a:xfrm>
          <a:prstGeom prst="rect">
            <a:avLst/>
          </a:prstGeom>
          <a:ln>
            <a:noFill/>
          </a:ln>
          <a:effectLst>
            <a:outerShdw blurRad="292100" dist="139700" dir="2700000" algn="tl" rotWithShape="0">
              <a:srgbClr val="333333">
                <a:alpha val="65000"/>
              </a:srgbClr>
            </a:outerShdw>
          </a:effectLst>
        </p:spPr>
      </p:pic>
      <p:pic>
        <p:nvPicPr>
          <p:cNvPr id="3" name="Grafik 2" descr="IMG_0476"/>
          <p:cNvPicPr>
            <a:picLocks noGrp="1" noChangeAspect="1"/>
          </p:cNvPicPr>
          <p:nvPr isPhoto="1"/>
        </p:nvPicPr>
        <p:blipFill rotWithShape="1">
          <a:blip r:embed="rId3" cstate="email">
            <a:lum/>
            <a:extLst>
              <a:ext uri="{28A0092B-C50C-407E-A947-70E740481C1C}">
                <a14:useLocalDpi xmlns:a14="http://schemas.microsoft.com/office/drawing/2010/main"/>
              </a:ext>
            </a:extLst>
          </a:blip>
          <a:srcRect/>
          <a:stretch/>
        </p:blipFill>
        <p:spPr>
          <a:xfrm rot="16200000">
            <a:off x="5384176" y="1124293"/>
            <a:ext cx="6028132" cy="44959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16952357"/>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IMG_0475"/>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4763"/>
            <a:ext cx="12192000" cy="6848475"/>
          </a:xfrm>
          <a:prstGeom prst="rect">
            <a:avLst/>
          </a:prstGeom>
        </p:spPr>
      </p:pic>
    </p:spTree>
    <p:extLst>
      <p:ext uri="{BB962C8B-B14F-4D97-AF65-F5344CB8AC3E}">
        <p14:creationId xmlns:p14="http://schemas.microsoft.com/office/powerpoint/2010/main" val="26243038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3" name="Textfeld 2"/>
          <p:cNvSpPr txBox="1"/>
          <p:nvPr/>
        </p:nvSpPr>
        <p:spPr>
          <a:xfrm>
            <a:off x="7000568" y="112859"/>
            <a:ext cx="5191432" cy="1261884"/>
          </a:xfrm>
          <a:prstGeom prst="rect">
            <a:avLst/>
          </a:prstGeom>
          <a:noFill/>
        </p:spPr>
        <p:txBody>
          <a:bodyPr wrap="square" rtlCol="0">
            <a:spAutoFit/>
          </a:bodyPr>
          <a:lstStyle/>
          <a:p>
            <a:r>
              <a:rPr lang="de-DE" sz="3200" b="1" dirty="0" smtClean="0">
                <a:latin typeface="Tekton Pro Ext" panose="020F0605020208020904" pitchFamily="34" charset="0"/>
                <a:cs typeface="KacstBook" panose="02000000000000000000" pitchFamily="2" charset="-78"/>
              </a:rPr>
              <a:t>Tag 1</a:t>
            </a:r>
            <a:r>
              <a:rPr lang="de-DE" sz="2400" b="1" dirty="0" smtClean="0">
                <a:latin typeface="Tekton Pro Ext" panose="020F0605020208020904" pitchFamily="34" charset="0"/>
                <a:cs typeface="KacstBook" panose="02000000000000000000" pitchFamily="2" charset="-78"/>
              </a:rPr>
              <a:t/>
            </a:r>
            <a:br>
              <a:rPr lang="de-DE" sz="2400" b="1" dirty="0" smtClean="0">
                <a:latin typeface="Tekton Pro Ext" panose="020F0605020208020904" pitchFamily="34" charset="0"/>
                <a:cs typeface="KacstBook" panose="02000000000000000000" pitchFamily="2" charset="-78"/>
              </a:rPr>
            </a:br>
            <a:r>
              <a:rPr lang="de-DE" sz="2200" b="1" dirty="0" smtClean="0">
                <a:latin typeface="Tekton Pro Ext" panose="020F0605020208020904" pitchFamily="34" charset="0"/>
                <a:cs typeface="KacstBook" panose="02000000000000000000" pitchFamily="2" charset="-78"/>
              </a:rPr>
              <a:t>Flug Charleroi – Toulouse,  dann </a:t>
            </a:r>
          </a:p>
          <a:p>
            <a:pPr algn="r"/>
            <a:r>
              <a:rPr lang="de-DE" sz="2200" b="1" dirty="0" smtClean="0">
                <a:latin typeface="Tekton Pro Ext" panose="020F0605020208020904" pitchFamily="34" charset="0"/>
                <a:cs typeface="KacstBook" panose="02000000000000000000" pitchFamily="2" charset="-78"/>
              </a:rPr>
              <a:t>mit dem Zug nach Lourdes</a:t>
            </a:r>
            <a:endParaRPr lang="de-DE" sz="2200" b="1" dirty="0">
              <a:latin typeface="Tekton Pro Ext" panose="020F0605020208020904" pitchFamily="34" charset="0"/>
              <a:cs typeface="KacstBook" panose="02000000000000000000" pitchFamily="2" charset="-78"/>
            </a:endParaRPr>
          </a:p>
        </p:txBody>
      </p:sp>
      <p:sp>
        <p:nvSpPr>
          <p:cNvPr id="4" name="Textfeld 3"/>
          <p:cNvSpPr txBox="1"/>
          <p:nvPr/>
        </p:nvSpPr>
        <p:spPr>
          <a:xfrm>
            <a:off x="7000568" y="6115665"/>
            <a:ext cx="5072927" cy="461665"/>
          </a:xfrm>
          <a:prstGeom prst="rect">
            <a:avLst/>
          </a:prstGeom>
          <a:noFill/>
        </p:spPr>
        <p:txBody>
          <a:bodyPr wrap="none" rtlCol="0">
            <a:spAutoFit/>
          </a:bodyPr>
          <a:lstStyle/>
          <a:p>
            <a:r>
              <a:rPr lang="de-DE" sz="2400" dirty="0" smtClean="0">
                <a:solidFill>
                  <a:schemeClr val="bg1"/>
                </a:solidFill>
                <a:latin typeface="Tekton Pro Ext" panose="020F0605020208020904" pitchFamily="34" charset="0"/>
              </a:rPr>
              <a:t>Mein B&amp;B bei Simon und Julien</a:t>
            </a:r>
            <a:endParaRPr lang="de-DE" sz="2400" dirty="0">
              <a:solidFill>
                <a:schemeClr val="bg1"/>
              </a:solidFill>
              <a:latin typeface="Tekton Pro Ext" panose="020F0605020208020904" pitchFamily="34" charset="0"/>
            </a:endParaRPr>
          </a:p>
        </p:txBody>
      </p:sp>
    </p:spTree>
    <p:extLst>
      <p:ext uri="{BB962C8B-B14F-4D97-AF65-F5344CB8AC3E}">
        <p14:creationId xmlns:p14="http://schemas.microsoft.com/office/powerpoint/2010/main" val="184243470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7097151" y="1726745"/>
            <a:ext cx="5862520" cy="3107124"/>
          </a:xfrm>
          <a:prstGeom prst="rect">
            <a:avLst/>
          </a:prstGeom>
          <a:ln>
            <a:noFill/>
          </a:ln>
          <a:effectLst>
            <a:outerShdw blurRad="292100" dist="139700" dir="2700000" algn="tl" rotWithShape="0">
              <a:srgbClr val="333333">
                <a:alpha val="65000"/>
              </a:srgbClr>
            </a:outerShdw>
          </a:effectLst>
        </p:spPr>
      </p:pic>
      <p:pic>
        <p:nvPicPr>
          <p:cNvPr id="3" name="Grafik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1368108" y="743567"/>
            <a:ext cx="4267202" cy="3235014"/>
          </a:xfrm>
          <a:prstGeom prst="rect">
            <a:avLst/>
          </a:prstGeom>
          <a:ln>
            <a:noFill/>
          </a:ln>
          <a:effectLst>
            <a:outerShdw blurRad="292100" dist="139700" dir="2700000" algn="tl" rotWithShape="0">
              <a:srgbClr val="333333">
                <a:alpha val="65000"/>
              </a:srgbClr>
            </a:outerShdw>
          </a:effectLst>
        </p:spPr>
      </p:pic>
      <p:pic>
        <p:nvPicPr>
          <p:cNvPr id="6" name="Grafik 5"/>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1103" b="100000" l="0" r="99185">
                        <a14:foregroundMark x1="14477" y1="67002" x2="14477" y2="67002"/>
                        <a14:foregroundMark x1="10499" y1="74676" x2="10499" y2="74676"/>
                        <a14:foregroundMark x1="21748" y1="59137" x2="21748" y2="59137"/>
                        <a14:foregroundMark x1="29019" y1="69065" x2="29019" y2="69065"/>
                        <a14:foregroundMark x1="46756" y1="55540" x2="46756" y2="55540"/>
                        <a14:foregroundMark x1="39974" y1="56259" x2="39974" y2="56259"/>
                        <a14:foregroundMark x1="15716" y1="56595" x2="15716" y2="56595"/>
                        <a14:foregroundMark x1="5771" y1="73141" x2="5771" y2="73141"/>
                        <a14:foregroundMark x1="2706" y1="73909" x2="2706" y2="73909"/>
                        <a14:foregroundMark x1="12520" y1="67002" x2="12520" y2="67002"/>
                        <a14:foregroundMark x1="5249" y1="76451" x2="5249" y2="76451"/>
                        <a14:foregroundMark x1="38768" y1="25707" x2="38768" y2="25707"/>
                        <a14:foregroundMark x1="35279" y1="30504" x2="35279" y2="30504"/>
                        <a14:foregroundMark x1="40691" y1="12422" x2="40691" y2="12422"/>
                        <a14:foregroundMark x1="41017" y1="28249" x2="41017" y2="28249"/>
                        <a14:foregroundMark x1="40300" y1="17554" x2="40300" y2="17554"/>
                        <a14:backgroundMark x1="49201" y1="25420" x2="49201" y2="25420"/>
                        <a14:backgroundMark x1="41735" y1="6283" x2="41735" y2="6283"/>
                        <a14:backgroundMark x1="75742" y1="84604" x2="75742" y2="84604"/>
                        <a14:backgroundMark x1="68993" y1="5516" x2="68993" y2="5516"/>
                        <a14:backgroundMark x1="72775" y1="10647" x2="72775" y2="10647"/>
                      </a14:backgroundRemoval>
                    </a14:imgEffect>
                  </a14:imgLayer>
                </a14:imgProps>
              </a:ext>
              <a:ext uri="{28A0092B-C50C-407E-A947-70E740481C1C}">
                <a14:useLocalDpi xmlns:a14="http://schemas.microsoft.com/office/drawing/2010/main"/>
              </a:ext>
            </a:extLst>
          </a:blip>
          <a:srcRect/>
          <a:stretch/>
        </p:blipFill>
        <p:spPr>
          <a:xfrm rot="5400000">
            <a:off x="2992068" y="1107019"/>
            <a:ext cx="6989829" cy="4346577"/>
          </a:xfrm>
          <a:prstGeom prst="rect">
            <a:avLst/>
          </a:prstGeom>
          <a:ln>
            <a:noFill/>
          </a:ln>
          <a:effectLst>
            <a:outerShdw blurRad="292100" dist="139700" dir="2700000" algn="tl" rotWithShape="0">
              <a:srgbClr val="333333">
                <a:alpha val="65000"/>
              </a:srgbClr>
            </a:outerShdw>
          </a:effectLst>
        </p:spPr>
      </p:pic>
      <p:pic>
        <p:nvPicPr>
          <p:cNvPr id="4" name="Grafik 3"/>
          <p:cNvPicPr>
            <a:picLocks noChangeAspect="1"/>
          </p:cNvPicPr>
          <p:nvPr/>
        </p:nvPicPr>
        <p:blipFill rotWithShape="1">
          <a:blip r:embed="rId6" cstate="email">
            <a:extLst>
              <a:ext uri="{BEBA8EAE-BF5A-486C-A8C5-ECC9F3942E4B}">
                <a14:imgProps xmlns:a14="http://schemas.microsoft.com/office/drawing/2010/main">
                  <a14:imgLayer r:embed="rId7">
                    <a14:imgEffect>
                      <a14:backgroundRemoval t="0" b="99400" l="0" r="99602">
                        <a14:foregroundMark x1="36448" y1="90480" x2="36448" y2="90480"/>
                        <a14:foregroundMark x1="12823" y1="46552" x2="12823" y2="46552"/>
                        <a14:foregroundMark x1="11365" y1="30660" x2="11365" y2="30660"/>
                        <a14:foregroundMark x1="32273" y1="23126" x2="32273" y2="23126"/>
                        <a14:foregroundMark x1="74652" y1="13943" x2="74652" y2="13943"/>
                        <a14:foregroundMark x1="87442" y1="56822" x2="87442" y2="56822"/>
                        <a14:foregroundMark x1="77336" y1="90255" x2="77336" y2="90255"/>
                        <a14:foregroundMark x1="57886" y1="93291" x2="57886" y2="93291"/>
                        <a14:foregroundMark x1="31743" y1="75525" x2="31743" y2="75525"/>
                        <a14:foregroundMark x1="31743" y1="75525" x2="31743" y2="75525"/>
                        <a14:foregroundMark x1="22167" y1="61282" x2="22167" y2="61282"/>
                        <a14:foregroundMark x1="14778" y1="31147" x2="14778" y2="31147"/>
                        <a14:foregroundMark x1="5931" y1="33733" x2="5931" y2="33733"/>
                        <a14:foregroundMark x1="45295" y1="16417" x2="45295" y2="16417"/>
                        <a14:foregroundMark x1="61531" y1="13118" x2="61531" y2="13118"/>
                        <a14:foregroundMark x1="84029" y1="18403" x2="84029" y2="18403"/>
                        <a14:foregroundMark x1="81511" y1="24775" x2="81511" y2="24775"/>
                        <a14:foregroundMark x1="84228" y1="28673" x2="84228" y2="28673"/>
                        <a14:foregroundMark x1="46322" y1="83283" x2="46322" y2="83283"/>
                        <a14:foregroundMark x1="39662" y1="86957" x2="39662" y2="86957"/>
                        <a14:foregroundMark x1="41120" y1="81897" x2="41120" y2="81897"/>
                        <a14:foregroundMark x1="29357" y1="66567" x2="29357" y2="66567"/>
                        <a14:foregroundMark x1="22896" y1="70690" x2="22896" y2="70690"/>
                        <a14:foregroundMark x1="28827" y1="81634" x2="28827" y2="81634"/>
                        <a14:foregroundMark x1="25083" y1="37856" x2="25083" y2="37856"/>
                        <a14:foregroundMark x1="24155" y1="34783" x2="24155" y2="34783"/>
                        <a14:foregroundMark x1="21140" y1="23726" x2="21140" y2="23726"/>
                        <a14:foregroundMark x1="27601" y1="18066" x2="27601" y2="18066"/>
                        <a14:foregroundMark x1="13850" y1="22301" x2="13850" y2="22301"/>
                        <a14:foregroundMark x1="10636" y1="42541" x2="10636" y2="42541"/>
                        <a14:foregroundMark x1="5401" y1="37256" x2="5401" y2="37256"/>
                        <a14:foregroundMark x1="88370" y1="21702" x2="88370" y2="21702"/>
                        <a14:foregroundMark x1="94102" y1="33733" x2="94102" y2="33733"/>
                        <a14:foregroundMark x1="93373" y1="74700" x2="93373" y2="74700"/>
                        <a14:foregroundMark x1="85255" y1="91642" x2="85255" y2="91642"/>
                        <a14:foregroundMark x1="74122" y1="82459" x2="74122" y2="82459"/>
                        <a14:foregroundMark x1="75878" y1="77399" x2="75878" y2="77399"/>
                        <a14:foregroundMark x1="68920" y1="96139" x2="68920" y2="96139"/>
                        <a14:foregroundMark x1="46322" y1="94378" x2="46322" y2="94378"/>
                        <a14:foregroundMark x1="19682" y1="43141" x2="19682" y2="43141"/>
                        <a14:foregroundMark x1="86216" y1="60082" x2="86216" y2="60082"/>
                        <a14:foregroundMark x1="84957" y1="83658" x2="84957" y2="83658"/>
                        <a14:foregroundMark x1="16335" y1="37256" x2="16335" y2="37256"/>
                        <a14:backgroundMark x1="15308" y1="89168" x2="15308" y2="89168"/>
                        <a14:backgroundMark x1="19251" y1="6634" x2="19251" y2="6634"/>
                        <a14:backgroundMark x1="92346" y1="3336" x2="92346" y2="3336"/>
                        <a14:backgroundMark x1="80583" y1="2999" x2="80583" y2="2999"/>
                        <a14:backgroundMark x1="6461" y1="76349" x2="6461" y2="76349"/>
                        <a14:backgroundMark x1="18953" y1="83283" x2="18953" y2="83283"/>
                        <a14:backgroundMark x1="5931" y1="58433" x2="5931" y2="58433"/>
                        <a14:backgroundMark x1="8648" y1="14993" x2="8648" y2="14993"/>
                        <a14:backgroundMark x1="3943" y1="16417" x2="3943" y2="16417"/>
                        <a14:backgroundMark x1="94533" y1="88718" x2="94533" y2="88718"/>
                        <a14:backgroundMark x1="97449" y1="54348" x2="97449" y2="54348"/>
                        <a14:backgroundMark x1="96090" y1="23501" x2="96090" y2="23501"/>
                      </a14:backgroundRemoval>
                    </a14:imgEffect>
                  </a14:imgLayer>
                </a14:imgProps>
              </a:ext>
              <a:ext uri="{28A0092B-C50C-407E-A947-70E740481C1C}">
                <a14:useLocalDpi xmlns:a14="http://schemas.microsoft.com/office/drawing/2010/main"/>
              </a:ext>
            </a:extLst>
          </a:blip>
          <a:srcRect/>
          <a:stretch/>
        </p:blipFill>
        <p:spPr>
          <a:xfrm rot="5400000">
            <a:off x="350133" y="3793522"/>
            <a:ext cx="3068137" cy="271295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61264375"/>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IMG_0477"/>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4763"/>
            <a:ext cx="12192000" cy="6848475"/>
          </a:xfrm>
          <a:prstGeom prst="rect">
            <a:avLst/>
          </a:prstGeom>
        </p:spPr>
      </p:pic>
    </p:spTree>
    <p:extLst>
      <p:ext uri="{BB962C8B-B14F-4D97-AF65-F5344CB8AC3E}">
        <p14:creationId xmlns:p14="http://schemas.microsoft.com/office/powerpoint/2010/main" val="249840563"/>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IMG_0478"/>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rot="5400000">
            <a:off x="6592646" y="2190210"/>
            <a:ext cx="5243763" cy="31711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Grafik 2" descr="IMG_0479"/>
          <p:cNvPicPr>
            <a:picLocks noGrp="1" noChangeAspect="1"/>
          </p:cNvPicPr>
          <p:nvPr isPhoto="1"/>
        </p:nvPicPr>
        <p:blipFill>
          <a:blip r:embed="rId3" cstate="email">
            <a:lum/>
            <a:extLst>
              <a:ext uri="{28A0092B-C50C-407E-A947-70E740481C1C}">
                <a14:useLocalDpi xmlns:a14="http://schemas.microsoft.com/office/drawing/2010/main"/>
              </a:ext>
            </a:extLst>
          </a:blip>
          <a:stretch>
            <a:fillRect/>
          </a:stretch>
        </p:blipFill>
        <p:spPr>
          <a:xfrm rot="5400000">
            <a:off x="2936329" y="1508516"/>
            <a:ext cx="5080480" cy="31737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feld 3"/>
          <p:cNvSpPr txBox="1"/>
          <p:nvPr/>
        </p:nvSpPr>
        <p:spPr>
          <a:xfrm>
            <a:off x="522514" y="859971"/>
            <a:ext cx="3200400" cy="369332"/>
          </a:xfrm>
          <a:prstGeom prst="rect">
            <a:avLst/>
          </a:prstGeom>
          <a:noFill/>
        </p:spPr>
        <p:txBody>
          <a:bodyPr wrap="square" rtlCol="0">
            <a:spAutoFit/>
          </a:bodyPr>
          <a:lstStyle/>
          <a:p>
            <a:r>
              <a:rPr lang="de-DE" dirty="0" smtClean="0"/>
              <a:t>-</a:t>
            </a:r>
            <a:endParaRPr lang="de-DE" dirty="0"/>
          </a:p>
        </p:txBody>
      </p:sp>
      <p:sp>
        <p:nvSpPr>
          <p:cNvPr id="5" name="Rechteck 4"/>
          <p:cNvSpPr/>
          <p:nvPr/>
        </p:nvSpPr>
        <p:spPr>
          <a:xfrm>
            <a:off x="152400" y="4278086"/>
            <a:ext cx="3341914" cy="1938992"/>
          </a:xfrm>
          <a:prstGeom prst="rect">
            <a:avLst/>
          </a:prstGeom>
        </p:spPr>
        <p:txBody>
          <a:bodyPr wrap="square">
            <a:spAutoFit/>
          </a:bodyPr>
          <a:lstStyle/>
          <a:p>
            <a:r>
              <a:rPr lang="de-DE" sz="2400" dirty="0">
                <a:latin typeface="Tekton Pro" panose="020F0603020208020904" pitchFamily="34" charset="0"/>
              </a:rPr>
              <a:t>Grenzpfosten </a:t>
            </a:r>
            <a:r>
              <a:rPr lang="de-DE" sz="2400" dirty="0" smtClean="0">
                <a:latin typeface="Tekton Pro" panose="020F0603020208020904" pitchFamily="34" charset="0"/>
              </a:rPr>
              <a:t>in </a:t>
            </a:r>
            <a:r>
              <a:rPr lang="de-DE" sz="2400" dirty="0">
                <a:latin typeface="Tekton Pro" panose="020F0603020208020904" pitchFamily="34" charset="0"/>
              </a:rPr>
              <a:t>den Bergen</a:t>
            </a:r>
          </a:p>
          <a:p>
            <a:r>
              <a:rPr lang="de-DE" sz="2400" dirty="0">
                <a:latin typeface="Tekton Pro" panose="020F0603020208020904" pitchFamily="34" charset="0"/>
              </a:rPr>
              <a:t>- Das liegt nur daran, dass ich mitten im Skigebiet bin</a:t>
            </a:r>
            <a:r>
              <a:rPr lang="de-DE" dirty="0">
                <a:latin typeface="Tekton Pro" panose="020F0603020208020904" pitchFamily="34" charset="0"/>
              </a:rPr>
              <a:t>…</a:t>
            </a:r>
          </a:p>
        </p:txBody>
      </p:sp>
    </p:spTree>
    <p:extLst>
      <p:ext uri="{BB962C8B-B14F-4D97-AF65-F5344CB8AC3E}">
        <p14:creationId xmlns:p14="http://schemas.microsoft.com/office/powerpoint/2010/main" val="959730231"/>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IMG_0480"/>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4763"/>
            <a:ext cx="12192000" cy="6848475"/>
          </a:xfrm>
          <a:prstGeom prst="rect">
            <a:avLst/>
          </a:prstGeom>
        </p:spPr>
      </p:pic>
      <p:sp>
        <p:nvSpPr>
          <p:cNvPr id="3" name="Textfeld 2"/>
          <p:cNvSpPr txBox="1"/>
          <p:nvPr/>
        </p:nvSpPr>
        <p:spPr>
          <a:xfrm>
            <a:off x="977153" y="5943600"/>
            <a:ext cx="6435736" cy="523220"/>
          </a:xfrm>
          <a:prstGeom prst="rect">
            <a:avLst/>
          </a:prstGeom>
          <a:noFill/>
        </p:spPr>
        <p:txBody>
          <a:bodyPr wrap="none" rtlCol="0">
            <a:spAutoFit/>
          </a:bodyPr>
          <a:lstStyle/>
          <a:p>
            <a:r>
              <a:rPr lang="de-DE" sz="2800" dirty="0" smtClean="0">
                <a:solidFill>
                  <a:schemeClr val="bg1"/>
                </a:solidFill>
                <a:latin typeface="Tekton Pro" panose="020F0603020208020904" pitchFamily="34" charset="0"/>
              </a:rPr>
              <a:t>Die Schönheit einer Liftanlage im Sommer !</a:t>
            </a:r>
            <a:endParaRPr lang="de-DE" sz="2800" dirty="0">
              <a:solidFill>
                <a:schemeClr val="bg1"/>
              </a:solidFill>
              <a:latin typeface="Tekton Pro" panose="020F0603020208020904" pitchFamily="34" charset="0"/>
            </a:endParaRPr>
          </a:p>
        </p:txBody>
      </p:sp>
    </p:spTree>
    <p:extLst>
      <p:ext uri="{BB962C8B-B14F-4D97-AF65-F5344CB8AC3E}">
        <p14:creationId xmlns:p14="http://schemas.microsoft.com/office/powerpoint/2010/main" val="3098327430"/>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1721943473"/>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flipH="1">
            <a:off x="0" y="0"/>
            <a:ext cx="12192000" cy="6848593"/>
          </a:xfrm>
          <a:prstGeom prst="rect">
            <a:avLst/>
          </a:prstGeom>
        </p:spPr>
      </p:pic>
      <p:pic>
        <p:nvPicPr>
          <p:cNvPr id="3" name="Grafik 2"/>
          <p:cNvPicPr>
            <a:picLocks noChangeAspect="1"/>
          </p:cNvPicPr>
          <p:nvPr/>
        </p:nvPicPr>
        <p:blipFill rotWithShape="1">
          <a:blip r:embed="rId3" cstate="email">
            <a:extLst>
              <a:ext uri="{28A0092B-C50C-407E-A947-70E740481C1C}">
                <a14:useLocalDpi xmlns:a14="http://schemas.microsoft.com/office/drawing/2010/main"/>
              </a:ext>
            </a:extLst>
          </a:blip>
          <a:srcRect r="-2952"/>
          <a:stretch/>
        </p:blipFill>
        <p:spPr>
          <a:xfrm>
            <a:off x="348345" y="859973"/>
            <a:ext cx="8948056" cy="478971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Textfeld 3"/>
          <p:cNvSpPr txBox="1"/>
          <p:nvPr/>
        </p:nvSpPr>
        <p:spPr>
          <a:xfrm>
            <a:off x="6890658" y="5473005"/>
            <a:ext cx="5181600" cy="1384995"/>
          </a:xfrm>
          <a:prstGeom prst="rect">
            <a:avLst/>
          </a:prstGeom>
          <a:noFill/>
        </p:spPr>
        <p:txBody>
          <a:bodyPr wrap="square" rtlCol="0">
            <a:spAutoFit/>
          </a:bodyPr>
          <a:lstStyle/>
          <a:p>
            <a:r>
              <a:rPr lang="de-DE" sz="2800" dirty="0" smtClean="0">
                <a:solidFill>
                  <a:schemeClr val="bg1"/>
                </a:solidFill>
                <a:latin typeface="Tekton Pro" panose="020F0603020208020904" pitchFamily="34" charset="0"/>
              </a:rPr>
              <a:t>… Skistation… mit dem       unüberbietbaren Charme der 70er Jahre…</a:t>
            </a:r>
            <a:endParaRPr lang="de-DE" sz="2800" dirty="0">
              <a:solidFill>
                <a:schemeClr val="bg1"/>
              </a:solidFill>
              <a:latin typeface="Tekton Pro" panose="020F0603020208020904" pitchFamily="34" charset="0"/>
            </a:endParaRPr>
          </a:p>
        </p:txBody>
      </p:sp>
    </p:spTree>
    <p:extLst>
      <p:ext uri="{BB962C8B-B14F-4D97-AF65-F5344CB8AC3E}">
        <p14:creationId xmlns:p14="http://schemas.microsoft.com/office/powerpoint/2010/main" val="408357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750" fill="hold"/>
                                        <p:tgtEl>
                                          <p:spTgt spid="3"/>
                                        </p:tgtEl>
                                        <p:attrNameLst>
                                          <p:attrName>ppt_w</p:attrName>
                                        </p:attrNameLst>
                                      </p:cBhvr>
                                      <p:tavLst>
                                        <p:tav tm="0">
                                          <p:val>
                                            <p:fltVal val="0"/>
                                          </p:val>
                                        </p:tav>
                                        <p:tav tm="100000">
                                          <p:val>
                                            <p:strVal val="#ppt_w"/>
                                          </p:val>
                                        </p:tav>
                                      </p:tavLst>
                                    </p:anim>
                                    <p:anim calcmode="lin" valueType="num">
                                      <p:cBhvr>
                                        <p:cTn id="8" dur="1750" fill="hold"/>
                                        <p:tgtEl>
                                          <p:spTgt spid="3"/>
                                        </p:tgtEl>
                                        <p:attrNameLst>
                                          <p:attrName>ppt_h</p:attrName>
                                        </p:attrNameLst>
                                      </p:cBhvr>
                                      <p:tavLst>
                                        <p:tav tm="0">
                                          <p:val>
                                            <p:fltVal val="0"/>
                                          </p:val>
                                        </p:tav>
                                        <p:tav tm="100000">
                                          <p:val>
                                            <p:strVal val="#ppt_h"/>
                                          </p:val>
                                        </p:tav>
                                      </p:tavLst>
                                    </p:anim>
                                    <p:animEffect transition="in" filter="fade">
                                      <p:cBhvr>
                                        <p:cTn id="9" dur="1750"/>
                                        <p:tgtEl>
                                          <p:spTgt spid="3"/>
                                        </p:tgtEl>
                                      </p:cBhvr>
                                    </p:animEffect>
                                  </p:childTnLst>
                                </p:cTn>
                              </p:par>
                            </p:childTnLst>
                          </p:cTn>
                        </p:par>
                        <p:par>
                          <p:cTn id="10" fill="hold">
                            <p:stCondLst>
                              <p:cond delay="1750"/>
                            </p:stCondLst>
                            <p:childTnLst>
                              <p:par>
                                <p:cTn id="11" presetID="6" presetClass="emph" presetSubtype="0" fill="hold" nodeType="afterEffect">
                                  <p:stCondLst>
                                    <p:cond delay="0"/>
                                  </p:stCondLst>
                                  <p:childTnLst>
                                    <p:animScale>
                                      <p:cBhvr>
                                        <p:cTn id="12" dur="2000" fill="hold"/>
                                        <p:tgtEl>
                                          <p:spTgt spid="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pic>
        <p:nvPicPr>
          <p:cNvPr id="3" name="Grafik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769712">
            <a:off x="-891288" y="3224809"/>
            <a:ext cx="5001612" cy="302622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Textfeld 3"/>
          <p:cNvSpPr txBox="1"/>
          <p:nvPr/>
        </p:nvSpPr>
        <p:spPr>
          <a:xfrm>
            <a:off x="3382322" y="5042504"/>
            <a:ext cx="8458202" cy="1384995"/>
          </a:xfrm>
          <a:prstGeom prst="rect">
            <a:avLst/>
          </a:prstGeom>
          <a:solidFill>
            <a:schemeClr val="bg1">
              <a:lumMod val="65000"/>
              <a:alpha val="61000"/>
            </a:schemeClr>
          </a:solidFill>
        </p:spPr>
        <p:txBody>
          <a:bodyPr wrap="square" rtlCol="0">
            <a:spAutoFit/>
          </a:bodyPr>
          <a:lstStyle/>
          <a:p>
            <a:r>
              <a:rPr lang="de-DE" sz="2800" dirty="0" smtClean="0">
                <a:solidFill>
                  <a:schemeClr val="bg1"/>
                </a:solidFill>
                <a:latin typeface="Tekton Pro" panose="020F0603020208020904" pitchFamily="34" charset="0"/>
              </a:rPr>
              <a:t>Nach meiner Wanderung den ganzen Tag über auf schönen Bergwegen fällt der Schock über die Wegführung des Camino besonders drastisch aus….…</a:t>
            </a:r>
            <a:endParaRPr lang="de-DE" sz="2800" dirty="0">
              <a:solidFill>
                <a:schemeClr val="bg1"/>
              </a:solidFill>
              <a:latin typeface="Tekton Pro" panose="020F0603020208020904" pitchFamily="34" charset="0"/>
            </a:endParaRPr>
          </a:p>
        </p:txBody>
      </p:sp>
    </p:spTree>
    <p:extLst>
      <p:ext uri="{BB962C8B-B14F-4D97-AF65-F5344CB8AC3E}">
        <p14:creationId xmlns:p14="http://schemas.microsoft.com/office/powerpoint/2010/main" val="3669387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2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3" name="Textfeld 2"/>
          <p:cNvSpPr txBox="1"/>
          <p:nvPr/>
        </p:nvSpPr>
        <p:spPr>
          <a:xfrm>
            <a:off x="718457" y="5802086"/>
            <a:ext cx="7661713" cy="584775"/>
          </a:xfrm>
          <a:prstGeom prst="rect">
            <a:avLst/>
          </a:prstGeom>
          <a:noFill/>
        </p:spPr>
        <p:txBody>
          <a:bodyPr wrap="none" rtlCol="0">
            <a:spAutoFit/>
          </a:bodyPr>
          <a:lstStyle/>
          <a:p>
            <a:r>
              <a:rPr lang="de-DE" sz="3200" dirty="0" smtClean="0">
                <a:latin typeface="Tekton Pro" panose="020F0603020208020904" pitchFamily="34" charset="0"/>
              </a:rPr>
              <a:t>Der Camino verläuft über die alte Passstraße</a:t>
            </a:r>
            <a:endParaRPr lang="de-DE" sz="3200" dirty="0">
              <a:latin typeface="Tekton Pro" panose="020F0603020208020904" pitchFamily="34" charset="0"/>
            </a:endParaRPr>
          </a:p>
        </p:txBody>
      </p:sp>
    </p:spTree>
    <p:extLst>
      <p:ext uri="{BB962C8B-B14F-4D97-AF65-F5344CB8AC3E}">
        <p14:creationId xmlns:p14="http://schemas.microsoft.com/office/powerpoint/2010/main" val="1458197809"/>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3623029" y="1656843"/>
            <a:ext cx="6219567" cy="3493708"/>
          </a:xfrm>
          <a:prstGeom prst="rect">
            <a:avLst/>
          </a:prstGeom>
          <a:ln>
            <a:noFill/>
          </a:ln>
          <a:effectLst>
            <a:outerShdw blurRad="292100" dist="139700" dir="2700000" algn="tl" rotWithShape="0">
              <a:srgbClr val="333333">
                <a:alpha val="65000"/>
              </a:srgbClr>
            </a:outerShdw>
          </a:effectLst>
        </p:spPr>
      </p:pic>
      <p:pic>
        <p:nvPicPr>
          <p:cNvPr id="3" name="Grafik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528375" y="1661091"/>
            <a:ext cx="6238951" cy="3504596"/>
          </a:xfrm>
          <a:prstGeom prst="rect">
            <a:avLst/>
          </a:prstGeom>
          <a:ln>
            <a:noFill/>
          </a:ln>
          <a:effectLst>
            <a:outerShdw blurRad="292100" dist="139700" dir="2700000" algn="tl" rotWithShape="0">
              <a:srgbClr val="333333">
                <a:alpha val="65000"/>
              </a:srgbClr>
            </a:outerShdw>
          </a:effectLst>
        </p:spPr>
      </p:pic>
      <p:sp>
        <p:nvSpPr>
          <p:cNvPr id="6" name="Textfeld 5"/>
          <p:cNvSpPr txBox="1"/>
          <p:nvPr/>
        </p:nvSpPr>
        <p:spPr>
          <a:xfrm>
            <a:off x="9122228" y="5886534"/>
            <a:ext cx="2309030" cy="646331"/>
          </a:xfrm>
          <a:prstGeom prst="rect">
            <a:avLst/>
          </a:prstGeom>
          <a:noFill/>
        </p:spPr>
        <p:txBody>
          <a:bodyPr wrap="none" rtlCol="0">
            <a:spAutoFit/>
          </a:bodyPr>
          <a:lstStyle/>
          <a:p>
            <a:r>
              <a:rPr lang="de-DE" sz="3600" dirty="0" smtClean="0">
                <a:latin typeface="Tekton Pro" panose="020F0603020208020904" pitchFamily="34" charset="0"/>
              </a:rPr>
              <a:t>Rio Aragon </a:t>
            </a:r>
            <a:endParaRPr lang="de-DE" sz="3600" dirty="0">
              <a:latin typeface="Tekton Pro" panose="020F0603020208020904" pitchFamily="34" charset="0"/>
            </a:endParaRPr>
          </a:p>
        </p:txBody>
      </p:sp>
    </p:spTree>
    <p:extLst>
      <p:ext uri="{BB962C8B-B14F-4D97-AF65-F5344CB8AC3E}">
        <p14:creationId xmlns:p14="http://schemas.microsoft.com/office/powerpoint/2010/main" val="865776499"/>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3" name="Textfeld 2"/>
          <p:cNvSpPr txBox="1"/>
          <p:nvPr/>
        </p:nvSpPr>
        <p:spPr>
          <a:xfrm>
            <a:off x="312370" y="6172201"/>
            <a:ext cx="9038458" cy="523220"/>
          </a:xfrm>
          <a:prstGeom prst="rect">
            <a:avLst/>
          </a:prstGeom>
          <a:noFill/>
        </p:spPr>
        <p:txBody>
          <a:bodyPr wrap="square" rtlCol="0">
            <a:spAutoFit/>
          </a:bodyPr>
          <a:lstStyle/>
          <a:p>
            <a:r>
              <a:rPr lang="de-DE" sz="2800" dirty="0" smtClean="0">
                <a:solidFill>
                  <a:schemeClr val="bg1"/>
                </a:solidFill>
                <a:latin typeface="Tekton Pro" panose="020F0603020208020904" pitchFamily="34" charset="0"/>
              </a:rPr>
              <a:t>Die </a:t>
            </a:r>
            <a:r>
              <a:rPr lang="de-DE" sz="2800" dirty="0" err="1" smtClean="0">
                <a:solidFill>
                  <a:schemeClr val="bg1"/>
                </a:solidFill>
                <a:latin typeface="Tekton Pro" panose="020F0603020208020904" pitchFamily="34" charset="0"/>
              </a:rPr>
              <a:t>stillgelgte</a:t>
            </a:r>
            <a:r>
              <a:rPr lang="de-DE" sz="2800" dirty="0" smtClean="0">
                <a:solidFill>
                  <a:schemeClr val="bg1"/>
                </a:solidFill>
                <a:latin typeface="Tekton Pro" panose="020F0603020208020904" pitchFamily="34" charset="0"/>
              </a:rPr>
              <a:t> Bahnlinie zwischen </a:t>
            </a:r>
            <a:r>
              <a:rPr lang="de-DE" sz="2800" dirty="0" err="1" smtClean="0">
                <a:solidFill>
                  <a:schemeClr val="bg1"/>
                </a:solidFill>
                <a:latin typeface="Tekton Pro" panose="020F0603020208020904" pitchFamily="34" charset="0"/>
              </a:rPr>
              <a:t>Canfranc</a:t>
            </a:r>
            <a:r>
              <a:rPr lang="de-DE" sz="2800" dirty="0" smtClean="0">
                <a:solidFill>
                  <a:schemeClr val="bg1"/>
                </a:solidFill>
                <a:latin typeface="Tekton Pro" panose="020F0603020208020904" pitchFamily="34" charset="0"/>
              </a:rPr>
              <a:t> (E) und </a:t>
            </a:r>
            <a:r>
              <a:rPr lang="de-DE" sz="2800" dirty="0" err="1" smtClean="0">
                <a:solidFill>
                  <a:schemeClr val="bg1"/>
                </a:solidFill>
                <a:latin typeface="Tekton Pro" panose="020F0603020208020904" pitchFamily="34" charset="0"/>
              </a:rPr>
              <a:t>Bayous</a:t>
            </a:r>
            <a:r>
              <a:rPr lang="de-DE" sz="2800" dirty="0" smtClean="0">
                <a:solidFill>
                  <a:schemeClr val="bg1"/>
                </a:solidFill>
                <a:latin typeface="Tekton Pro" panose="020F0603020208020904" pitchFamily="34" charset="0"/>
              </a:rPr>
              <a:t> (F)</a:t>
            </a:r>
            <a:endParaRPr lang="de-DE" sz="2800" dirty="0">
              <a:solidFill>
                <a:schemeClr val="bg1"/>
              </a:solidFill>
              <a:latin typeface="Tekton Pro" panose="020F0603020208020904" pitchFamily="34" charset="0"/>
            </a:endParaRPr>
          </a:p>
        </p:txBody>
      </p:sp>
    </p:spTree>
    <p:extLst>
      <p:ext uri="{BB962C8B-B14F-4D97-AF65-F5344CB8AC3E}">
        <p14:creationId xmlns:p14="http://schemas.microsoft.com/office/powerpoint/2010/main" val="2825198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3" name="Textfeld 2"/>
          <p:cNvSpPr txBox="1"/>
          <p:nvPr/>
        </p:nvSpPr>
        <p:spPr>
          <a:xfrm>
            <a:off x="486229" y="5072850"/>
            <a:ext cx="2141099" cy="1323439"/>
          </a:xfrm>
          <a:prstGeom prst="rect">
            <a:avLst/>
          </a:prstGeom>
          <a:noFill/>
        </p:spPr>
        <p:txBody>
          <a:bodyPr wrap="none" rtlCol="0">
            <a:spAutoFit/>
          </a:bodyPr>
          <a:lstStyle/>
          <a:p>
            <a:r>
              <a:rPr lang="de-DE" sz="4000" dirty="0" err="1" smtClean="0">
                <a:solidFill>
                  <a:schemeClr val="bg1"/>
                </a:solidFill>
                <a:latin typeface="Tekton Pro" panose="020F0603020208020904" pitchFamily="34" charset="0"/>
              </a:rPr>
              <a:t>Canfranc</a:t>
            </a:r>
            <a:r>
              <a:rPr lang="de-DE" sz="4000" dirty="0" smtClean="0">
                <a:solidFill>
                  <a:schemeClr val="bg1"/>
                </a:solidFill>
                <a:latin typeface="Tekton Pro" panose="020F0603020208020904" pitchFamily="34" charset="0"/>
              </a:rPr>
              <a:t> </a:t>
            </a:r>
            <a:br>
              <a:rPr lang="de-DE" sz="4000" dirty="0" smtClean="0">
                <a:solidFill>
                  <a:schemeClr val="bg1"/>
                </a:solidFill>
                <a:latin typeface="Tekton Pro" panose="020F0603020208020904" pitchFamily="34" charset="0"/>
              </a:rPr>
            </a:br>
            <a:r>
              <a:rPr lang="de-DE" sz="4000" dirty="0" err="1" smtClean="0">
                <a:solidFill>
                  <a:schemeClr val="bg1"/>
                </a:solidFill>
                <a:latin typeface="Tekton Pro" panose="020F0603020208020904" pitchFamily="34" charset="0"/>
              </a:rPr>
              <a:t>Estacion</a:t>
            </a:r>
            <a:endParaRPr lang="de-DE" sz="4000" dirty="0">
              <a:solidFill>
                <a:schemeClr val="bg1"/>
              </a:solidFill>
              <a:latin typeface="Tekton Pro" panose="020F0603020208020904" pitchFamily="34" charset="0"/>
            </a:endParaRPr>
          </a:p>
        </p:txBody>
      </p:sp>
      <p:sp>
        <p:nvSpPr>
          <p:cNvPr id="4" name="Textfeld 3"/>
          <p:cNvSpPr txBox="1"/>
          <p:nvPr/>
        </p:nvSpPr>
        <p:spPr>
          <a:xfrm>
            <a:off x="3113558" y="243511"/>
            <a:ext cx="8938742" cy="6370975"/>
          </a:xfrm>
          <a:prstGeom prst="rect">
            <a:avLst/>
          </a:prstGeom>
          <a:solidFill>
            <a:schemeClr val="tx2">
              <a:lumMod val="40000"/>
              <a:lumOff val="60000"/>
              <a:alpha val="69000"/>
            </a:schemeClr>
          </a:solidFill>
        </p:spPr>
        <p:txBody>
          <a:bodyPr wrap="square" rtlCol="0">
            <a:spAutoFit/>
          </a:bodyPr>
          <a:lstStyle/>
          <a:p>
            <a:r>
              <a:rPr lang="de-DE" sz="2400" dirty="0">
                <a:latin typeface="Tekton Pro" panose="020F0603020208020904" pitchFamily="34" charset="0"/>
              </a:rPr>
              <a:t>Die Bahnstrecken zwischen </a:t>
            </a:r>
            <a:r>
              <a:rPr lang="de-DE" sz="2400" dirty="0" err="1">
                <a:latin typeface="Tekton Pro" panose="020F0603020208020904" pitchFamily="34" charset="0"/>
              </a:rPr>
              <a:t>Pau</a:t>
            </a:r>
            <a:r>
              <a:rPr lang="de-DE" sz="2400" dirty="0">
                <a:latin typeface="Tekton Pro" panose="020F0603020208020904" pitchFamily="34" charset="0"/>
              </a:rPr>
              <a:t> und Saragossa </a:t>
            </a:r>
            <a:r>
              <a:rPr lang="de-DE" sz="2400" dirty="0" smtClean="0">
                <a:latin typeface="Tekton Pro" panose="020F0603020208020904" pitchFamily="34" charset="0"/>
              </a:rPr>
              <a:t>wurde </a:t>
            </a:r>
            <a:r>
              <a:rPr lang="de-DE" sz="2400" dirty="0">
                <a:latin typeface="Tekton Pro" panose="020F0603020208020904" pitchFamily="34" charset="0"/>
              </a:rPr>
              <a:t>zwischen </a:t>
            </a:r>
            <a:r>
              <a:rPr lang="de-DE" sz="2000" dirty="0">
                <a:latin typeface="Tekton Pro" panose="020F0603020208020904" pitchFamily="34" charset="0"/>
              </a:rPr>
              <a:t>1902</a:t>
            </a:r>
            <a:r>
              <a:rPr lang="de-DE" sz="2400" dirty="0">
                <a:latin typeface="Tekton Pro" panose="020F0603020208020904" pitchFamily="34" charset="0"/>
              </a:rPr>
              <a:t> und </a:t>
            </a:r>
            <a:r>
              <a:rPr lang="de-DE" sz="2000" dirty="0">
                <a:latin typeface="Tekton Pro" panose="020F0603020208020904" pitchFamily="34" charset="0"/>
              </a:rPr>
              <a:t>1927</a:t>
            </a:r>
            <a:r>
              <a:rPr lang="de-DE" sz="2400" dirty="0">
                <a:latin typeface="Tekton Pro" panose="020F0603020208020904" pitchFamily="34" charset="0"/>
              </a:rPr>
              <a:t> gebaut. </a:t>
            </a:r>
            <a:r>
              <a:rPr lang="de-DE" sz="2000" dirty="0">
                <a:latin typeface="Tekton Pro" panose="020F0603020208020904" pitchFamily="34" charset="0"/>
              </a:rPr>
              <a:t>1918</a:t>
            </a:r>
            <a:r>
              <a:rPr lang="de-DE" sz="2400" dirty="0">
                <a:latin typeface="Tekton Pro" panose="020F0603020208020904" pitchFamily="34" charset="0"/>
              </a:rPr>
              <a:t> wurde nach zehnjähriger Bauzeit der acht Kilometer lange Eisenbahntunnel unter der spanisch-französischen Grenze am </a:t>
            </a:r>
            <a:r>
              <a:rPr lang="de-DE" sz="2400" dirty="0" err="1">
                <a:latin typeface="Tekton Pro" panose="020F0603020208020904" pitchFamily="34" charset="0"/>
              </a:rPr>
              <a:t>Somport</a:t>
            </a:r>
            <a:r>
              <a:rPr lang="de-DE" sz="2400" dirty="0">
                <a:latin typeface="Tekton Pro" panose="020F0603020208020904" pitchFamily="34" charset="0"/>
              </a:rPr>
              <a:t> fertiggestellt. Ab </a:t>
            </a:r>
            <a:r>
              <a:rPr lang="de-DE" sz="2000" dirty="0">
                <a:latin typeface="Tekton Pro" panose="020F0603020208020904" pitchFamily="34" charset="0"/>
              </a:rPr>
              <a:t>1928</a:t>
            </a:r>
            <a:r>
              <a:rPr lang="de-DE" sz="2400" dirty="0">
                <a:latin typeface="Tekton Pro" panose="020F0603020208020904" pitchFamily="34" charset="0"/>
              </a:rPr>
              <a:t> gab es durchgehenden Verkehr zwischen </a:t>
            </a:r>
            <a:r>
              <a:rPr lang="de-DE" sz="2400" dirty="0" err="1">
                <a:latin typeface="Tekton Pro" panose="020F0603020208020904" pitchFamily="34" charset="0"/>
              </a:rPr>
              <a:t>Pau</a:t>
            </a:r>
            <a:r>
              <a:rPr lang="de-DE" sz="2400" dirty="0">
                <a:latin typeface="Tekton Pro" panose="020F0603020208020904" pitchFamily="34" charset="0"/>
              </a:rPr>
              <a:t> und Saragossa. Zu dem Zeitpunkt war das Hauptgebäude mit einer Länge von </a:t>
            </a:r>
            <a:r>
              <a:rPr lang="de-DE" sz="2000" dirty="0">
                <a:latin typeface="Tekton Pro" panose="020F0603020208020904" pitchFamily="34" charset="0"/>
              </a:rPr>
              <a:t>241</a:t>
            </a:r>
            <a:r>
              <a:rPr lang="de-DE" sz="2400" dirty="0">
                <a:latin typeface="Tekton Pro" panose="020F0603020208020904" pitchFamily="34" charset="0"/>
              </a:rPr>
              <a:t> m der größte Bahnhof in Spanien und der zweitgrößte in Europa.</a:t>
            </a:r>
          </a:p>
          <a:p>
            <a:r>
              <a:rPr lang="de-DE" sz="2400" dirty="0">
                <a:latin typeface="Tekton Pro" panose="020F0603020208020904" pitchFamily="34" charset="0"/>
              </a:rPr>
              <a:t>Der Bahnhof hat es nie zu internationaler Bedeutung gebracht: Zum einen war die Strecke aufgrund der Steigung zu langsam, dann </a:t>
            </a:r>
            <a:r>
              <a:rPr lang="de-DE" sz="2000" dirty="0">
                <a:latin typeface="Tekton Pro" panose="020F0603020208020904" pitchFamily="34" charset="0"/>
              </a:rPr>
              <a:t>1936–1940</a:t>
            </a:r>
            <a:r>
              <a:rPr lang="de-DE" sz="2400" dirty="0">
                <a:latin typeface="Tekton Pro" panose="020F0603020208020904" pitchFamily="34" charset="0"/>
              </a:rPr>
              <a:t> infolge des Spanischen Bürgerkriegs, </a:t>
            </a:r>
            <a:r>
              <a:rPr lang="de-DE" sz="2000" dirty="0">
                <a:latin typeface="Tekton Pro" panose="020F0603020208020904" pitchFamily="34" charset="0"/>
              </a:rPr>
              <a:t>1944–1948</a:t>
            </a:r>
            <a:r>
              <a:rPr lang="de-DE" sz="2400" dirty="0">
                <a:latin typeface="Tekton Pro" panose="020F0603020208020904" pitchFamily="34" charset="0"/>
              </a:rPr>
              <a:t> infolge des Gegensatzes zwischen dem Franco-Spanien und Frankreich und seit </a:t>
            </a:r>
            <a:r>
              <a:rPr lang="de-DE" sz="2000" dirty="0">
                <a:latin typeface="Tekton Pro" panose="020F0603020208020904" pitchFamily="34" charset="0"/>
              </a:rPr>
              <a:t>1970</a:t>
            </a:r>
            <a:r>
              <a:rPr lang="de-DE" sz="2400" dirty="0">
                <a:latin typeface="Tekton Pro" panose="020F0603020208020904" pitchFamily="34" charset="0"/>
              </a:rPr>
              <a:t> endgültig, als auf französischer Seite eine </a:t>
            </a:r>
            <a:r>
              <a:rPr lang="de-DE" sz="2400" dirty="0" smtClean="0">
                <a:latin typeface="Tekton Pro" panose="020F0603020208020904" pitchFamily="34" charset="0"/>
              </a:rPr>
              <a:t>Brücke </a:t>
            </a:r>
            <a:r>
              <a:rPr lang="de-DE" sz="2400" dirty="0">
                <a:latin typeface="Tekton Pro" panose="020F0603020208020904" pitchFamily="34" charset="0"/>
              </a:rPr>
              <a:t>bei einem Unfall einstürzte.</a:t>
            </a:r>
            <a:br>
              <a:rPr lang="de-DE" sz="2400" dirty="0">
                <a:latin typeface="Tekton Pro" panose="020F0603020208020904" pitchFamily="34" charset="0"/>
              </a:rPr>
            </a:br>
            <a:r>
              <a:rPr lang="de-DE" sz="2400" dirty="0">
                <a:latin typeface="Tekton Pro" panose="020F0603020208020904" pitchFamily="34" charset="0"/>
              </a:rPr>
              <a:t>Der Bahnhof war während des Zweiten Weltkrieges </a:t>
            </a:r>
            <a:r>
              <a:rPr lang="de-DE" sz="2400" dirty="0" smtClean="0">
                <a:latin typeface="Tekton Pro" panose="020F0603020208020904" pitchFamily="34" charset="0"/>
              </a:rPr>
              <a:t>Hauptumschlagort </a:t>
            </a:r>
            <a:r>
              <a:rPr lang="de-DE" sz="2400" dirty="0">
                <a:latin typeface="Tekton Pro" panose="020F0603020208020904" pitchFamily="34" charset="0"/>
              </a:rPr>
              <a:t>für Nazigold.</a:t>
            </a:r>
          </a:p>
          <a:p>
            <a:r>
              <a:rPr lang="de-DE" sz="2400" dirty="0">
                <a:latin typeface="Tekton Pro" panose="020F0603020208020904" pitchFamily="34" charset="0"/>
              </a:rPr>
              <a:t>Heute ist der Bahnhof </a:t>
            </a:r>
            <a:r>
              <a:rPr lang="de-DE" sz="2400" dirty="0" err="1">
                <a:latin typeface="Tekton Pro" panose="020F0603020208020904" pitchFamily="34" charset="0"/>
              </a:rPr>
              <a:t>Canfranc</a:t>
            </a:r>
            <a:r>
              <a:rPr lang="de-DE" sz="2400" dirty="0">
                <a:latin typeface="Tekton Pro" panose="020F0603020208020904" pitchFamily="34" charset="0"/>
              </a:rPr>
              <a:t> Endpunkt zweier täglich verkehrender Regionalzugpaare aus </a:t>
            </a:r>
            <a:r>
              <a:rPr lang="de-DE" sz="2400" dirty="0" smtClean="0">
                <a:latin typeface="Tekton Pro" panose="020F0603020208020904" pitchFamily="34" charset="0"/>
              </a:rPr>
              <a:t>Saragossa</a:t>
            </a:r>
            <a:endParaRPr lang="de-DE" sz="2400" dirty="0">
              <a:latin typeface="Tekton Pro" panose="020F0603020208020904" pitchFamily="34" charset="0"/>
            </a:endParaRPr>
          </a:p>
        </p:txBody>
      </p:sp>
    </p:spTree>
    <p:extLst>
      <p:ext uri="{BB962C8B-B14F-4D97-AF65-F5344CB8AC3E}">
        <p14:creationId xmlns:p14="http://schemas.microsoft.com/office/powerpoint/2010/main" val="3662973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3961361415"/>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886599563"/>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pic>
        <p:nvPicPr>
          <p:cNvPr id="3" name="Grafik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64643" y="-266150"/>
            <a:ext cx="5678956" cy="496877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472689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28138" y="-5391192"/>
            <a:ext cx="4563862" cy="5246729"/>
          </a:xfrm>
          <a:prstGeom prst="rect">
            <a:avLst/>
          </a:prstGeom>
        </p:spPr>
      </p:pic>
      <p:sp>
        <p:nvSpPr>
          <p:cNvPr id="4" name="Rechteck 3"/>
          <p:cNvSpPr/>
          <p:nvPr/>
        </p:nvSpPr>
        <p:spPr>
          <a:xfrm>
            <a:off x="451744" y="469580"/>
            <a:ext cx="6399335" cy="3108543"/>
          </a:xfrm>
          <a:prstGeom prst="rect">
            <a:avLst/>
          </a:prstGeom>
        </p:spPr>
        <p:txBody>
          <a:bodyPr wrap="square">
            <a:spAutoFit/>
          </a:bodyPr>
          <a:lstStyle/>
          <a:p>
            <a:r>
              <a:rPr lang="de-DE" sz="2800" dirty="0">
                <a:latin typeface="Tekton Pro" panose="020F0603020208020904" pitchFamily="34" charset="0"/>
              </a:rPr>
              <a:t>Am Abend dann mit dem Bus zurück nach </a:t>
            </a:r>
            <a:r>
              <a:rPr lang="de-DE" sz="2800" b="1" dirty="0" err="1">
                <a:latin typeface="Tekton Pro" panose="020F0603020208020904" pitchFamily="34" charset="0"/>
              </a:rPr>
              <a:t>Etsaut</a:t>
            </a:r>
            <a:r>
              <a:rPr lang="de-DE" sz="2800" dirty="0">
                <a:latin typeface="Tekton Pro" panose="020F0603020208020904" pitchFamily="34" charset="0"/>
              </a:rPr>
              <a:t>, um meinen Wäschebeutel wiederzubekommen – </a:t>
            </a:r>
            <a:r>
              <a:rPr lang="de-DE" sz="2800" dirty="0" smtClean="0">
                <a:latin typeface="Tekton Pro" panose="020F0603020208020904" pitchFamily="34" charset="0"/>
              </a:rPr>
              <a:t/>
            </a:r>
            <a:br>
              <a:rPr lang="de-DE" sz="2800" dirty="0" smtClean="0">
                <a:latin typeface="Tekton Pro" panose="020F0603020208020904" pitchFamily="34" charset="0"/>
              </a:rPr>
            </a:br>
            <a:r>
              <a:rPr lang="de-DE" sz="2800" dirty="0" smtClean="0">
                <a:latin typeface="Tekton Pro" panose="020F0603020208020904" pitchFamily="34" charset="0"/>
              </a:rPr>
              <a:t>Überraschung</a:t>
            </a:r>
            <a:r>
              <a:rPr lang="de-DE" sz="2800" dirty="0">
                <a:latin typeface="Tekton Pro" panose="020F0603020208020904" pitchFamily="34" charset="0"/>
              </a:rPr>
              <a:t>: sie hatten im </a:t>
            </a:r>
            <a:r>
              <a:rPr lang="de-DE" sz="2800" dirty="0" err="1" smtClean="0">
                <a:latin typeface="Tekton Pro" panose="020F0603020208020904" pitchFamily="34" charset="0"/>
              </a:rPr>
              <a:t>Gîte</a:t>
            </a:r>
            <a:r>
              <a:rPr lang="de-DE" sz="2800" dirty="0" smtClean="0">
                <a:latin typeface="Tekton Pro" panose="020F0603020208020904" pitchFamily="34" charset="0"/>
              </a:rPr>
              <a:t> </a:t>
            </a:r>
            <a:r>
              <a:rPr lang="de-DE" sz="2800" dirty="0">
                <a:latin typeface="Tekton Pro" panose="020F0603020208020904" pitchFamily="34" charset="0"/>
              </a:rPr>
              <a:t>zwar einen Beutel gefunden – </a:t>
            </a:r>
            <a:r>
              <a:rPr lang="de-DE" sz="2800" dirty="0" smtClean="0">
                <a:latin typeface="Tekton Pro" panose="020F0603020208020904" pitchFamily="34" charset="0"/>
              </a:rPr>
              <a:t>das </a:t>
            </a:r>
            <a:r>
              <a:rPr lang="de-DE" sz="2800" dirty="0">
                <a:latin typeface="Tekton Pro" panose="020F0603020208020904" pitchFamily="34" charset="0"/>
              </a:rPr>
              <a:t>war aber nicht meiner ! </a:t>
            </a:r>
            <a:r>
              <a:rPr lang="de-DE" sz="2800" dirty="0" smtClean="0">
                <a:latin typeface="Tekton Pro" panose="020F0603020208020904" pitchFamily="34" charset="0"/>
              </a:rPr>
              <a:t/>
            </a:r>
            <a:br>
              <a:rPr lang="de-DE" sz="2800" dirty="0" smtClean="0">
                <a:latin typeface="Tekton Pro" panose="020F0603020208020904" pitchFamily="34" charset="0"/>
              </a:rPr>
            </a:br>
            <a:r>
              <a:rPr lang="de-DE" sz="2800" dirty="0" err="1" smtClean="0">
                <a:latin typeface="Tekton Pro" panose="020F0603020208020904" pitchFamily="34" charset="0"/>
              </a:rPr>
              <a:t>Grrr</a:t>
            </a:r>
            <a:r>
              <a:rPr lang="de-DE" sz="2800" dirty="0" smtClean="0">
                <a:latin typeface="Tekton Pro" panose="020F0603020208020904" pitchFamily="34" charset="0"/>
              </a:rPr>
              <a:t> </a:t>
            </a:r>
            <a:r>
              <a:rPr lang="de-DE" sz="2800" dirty="0">
                <a:latin typeface="Tekton Pro" panose="020F0603020208020904" pitchFamily="34" charset="0"/>
              </a:rPr>
              <a:t>! </a:t>
            </a:r>
          </a:p>
        </p:txBody>
      </p:sp>
      <p:pic>
        <p:nvPicPr>
          <p:cNvPr id="6" name="Grafik 5"/>
          <p:cNvPicPr>
            <a:picLocks noChangeAspect="1"/>
          </p:cNvPicPr>
          <p:nvPr/>
        </p:nvPicPr>
        <p:blipFill>
          <a:blip r:embed="rId3">
            <a:extLst>
              <a:ext uri="{BEBA8EAE-BF5A-486C-A8C5-ECC9F3942E4B}">
                <a14:imgProps xmlns:a14="http://schemas.microsoft.com/office/drawing/2010/main">
                  <a14:imgLayer r:embed="rId4">
                    <a14:imgEffect>
                      <a14:backgroundRemoval t="1778" b="100000" l="5778" r="100000"/>
                    </a14:imgEffect>
                  </a14:imgLayer>
                </a14:imgProps>
              </a:ext>
            </a:extLst>
          </a:blip>
          <a:stretch>
            <a:fillRect/>
          </a:stretch>
        </p:blipFill>
        <p:spPr>
          <a:xfrm rot="691643">
            <a:off x="862071" y="3034403"/>
            <a:ext cx="3191630" cy="3191630"/>
          </a:xfrm>
          <a:prstGeom prst="rect">
            <a:avLst/>
          </a:prstGeom>
        </p:spPr>
      </p:pic>
      <p:sp>
        <p:nvSpPr>
          <p:cNvPr id="7" name="AutoShape 4" descr="Bildergebnis für smiley trauri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9" name="Grafik 8"/>
          <p:cNvPicPr>
            <a:picLocks noChangeAspect="1"/>
          </p:cNvPicPr>
          <p:nvPr/>
        </p:nvPicPr>
        <p:blipFill>
          <a:blip r:embed="rId5" cstate="email">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a:ext>
            </a:extLst>
          </a:blip>
          <a:stretch>
            <a:fillRect/>
          </a:stretch>
        </p:blipFill>
        <p:spPr>
          <a:xfrm rot="908085">
            <a:off x="4141633" y="4553086"/>
            <a:ext cx="2159408" cy="1780682"/>
          </a:xfrm>
          <a:prstGeom prst="rect">
            <a:avLst/>
          </a:prstGeom>
        </p:spPr>
      </p:pic>
      <p:sp>
        <p:nvSpPr>
          <p:cNvPr id="10" name="Textfeld 9"/>
          <p:cNvSpPr txBox="1"/>
          <p:nvPr/>
        </p:nvSpPr>
        <p:spPr>
          <a:xfrm>
            <a:off x="6496050" y="5927971"/>
            <a:ext cx="3829766" cy="584775"/>
          </a:xfrm>
          <a:prstGeom prst="rect">
            <a:avLst/>
          </a:prstGeom>
          <a:noFill/>
        </p:spPr>
        <p:txBody>
          <a:bodyPr wrap="none" rtlCol="0">
            <a:spAutoFit/>
          </a:bodyPr>
          <a:lstStyle/>
          <a:p>
            <a:r>
              <a:rPr lang="de-DE" sz="3200" dirty="0" smtClean="0">
                <a:latin typeface="Tekton Pro" panose="020F0603020208020904" pitchFamily="34" charset="0"/>
              </a:rPr>
              <a:t>Und wieder in </a:t>
            </a:r>
            <a:r>
              <a:rPr lang="de-DE" sz="3200" dirty="0" err="1" smtClean="0">
                <a:latin typeface="Tekton Pro" panose="020F0603020208020904" pitchFamily="34" charset="0"/>
              </a:rPr>
              <a:t>Etsaut</a:t>
            </a:r>
            <a:r>
              <a:rPr lang="de-DE" sz="3200" dirty="0" smtClean="0">
                <a:latin typeface="Tekton Pro" panose="020F0603020208020904" pitchFamily="34" charset="0"/>
              </a:rPr>
              <a:t> !</a:t>
            </a:r>
            <a:endParaRPr lang="de-DE" sz="3200" dirty="0">
              <a:latin typeface="Tekton Pro" panose="020F0603020208020904" pitchFamily="34" charset="0"/>
            </a:endParaRPr>
          </a:p>
        </p:txBody>
      </p:sp>
      <p:pic>
        <p:nvPicPr>
          <p:cNvPr id="11" name="Grafik 10"/>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rot="5400000">
            <a:off x="6693442" y="1102413"/>
            <a:ext cx="5406915" cy="4089645"/>
          </a:xfrm>
          <a:prstGeom prst="rect">
            <a:avLst/>
          </a:prstGeom>
        </p:spPr>
      </p:pic>
    </p:spTree>
    <p:extLst>
      <p:ext uri="{BB962C8B-B14F-4D97-AF65-F5344CB8AC3E}">
        <p14:creationId xmlns:p14="http://schemas.microsoft.com/office/powerpoint/2010/main" val="3292003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80">
                                          <p:stCondLst>
                                            <p:cond delay="0"/>
                                          </p:stCondLst>
                                        </p:cTn>
                                        <p:tgtEl>
                                          <p:spTgt spid="9"/>
                                        </p:tgtEl>
                                      </p:cBhvr>
                                    </p:animEffect>
                                    <p:anim calcmode="lin" valueType="num">
                                      <p:cBhvr>
                                        <p:cTn id="15"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0" dur="26">
                                          <p:stCondLst>
                                            <p:cond delay="650"/>
                                          </p:stCondLst>
                                        </p:cTn>
                                        <p:tgtEl>
                                          <p:spTgt spid="9"/>
                                        </p:tgtEl>
                                      </p:cBhvr>
                                      <p:to x="100000" y="60000"/>
                                    </p:animScale>
                                    <p:animScale>
                                      <p:cBhvr>
                                        <p:cTn id="21" dur="166" decel="50000">
                                          <p:stCondLst>
                                            <p:cond delay="676"/>
                                          </p:stCondLst>
                                        </p:cTn>
                                        <p:tgtEl>
                                          <p:spTgt spid="9"/>
                                        </p:tgtEl>
                                      </p:cBhvr>
                                      <p:to x="100000" y="100000"/>
                                    </p:animScale>
                                    <p:animScale>
                                      <p:cBhvr>
                                        <p:cTn id="22" dur="26">
                                          <p:stCondLst>
                                            <p:cond delay="1312"/>
                                          </p:stCondLst>
                                        </p:cTn>
                                        <p:tgtEl>
                                          <p:spTgt spid="9"/>
                                        </p:tgtEl>
                                      </p:cBhvr>
                                      <p:to x="100000" y="80000"/>
                                    </p:animScale>
                                    <p:animScale>
                                      <p:cBhvr>
                                        <p:cTn id="23" dur="166" decel="50000">
                                          <p:stCondLst>
                                            <p:cond delay="1338"/>
                                          </p:stCondLst>
                                        </p:cTn>
                                        <p:tgtEl>
                                          <p:spTgt spid="9"/>
                                        </p:tgtEl>
                                      </p:cBhvr>
                                      <p:to x="100000" y="100000"/>
                                    </p:animScale>
                                    <p:animScale>
                                      <p:cBhvr>
                                        <p:cTn id="24" dur="26">
                                          <p:stCondLst>
                                            <p:cond delay="1642"/>
                                          </p:stCondLst>
                                        </p:cTn>
                                        <p:tgtEl>
                                          <p:spTgt spid="9"/>
                                        </p:tgtEl>
                                      </p:cBhvr>
                                      <p:to x="100000" y="90000"/>
                                    </p:animScale>
                                    <p:animScale>
                                      <p:cBhvr>
                                        <p:cTn id="25" dur="166" decel="50000">
                                          <p:stCondLst>
                                            <p:cond delay="1668"/>
                                          </p:stCondLst>
                                        </p:cTn>
                                        <p:tgtEl>
                                          <p:spTgt spid="9"/>
                                        </p:tgtEl>
                                      </p:cBhvr>
                                      <p:to x="100000" y="100000"/>
                                    </p:animScale>
                                    <p:animScale>
                                      <p:cBhvr>
                                        <p:cTn id="26" dur="26">
                                          <p:stCondLst>
                                            <p:cond delay="1808"/>
                                          </p:stCondLst>
                                        </p:cTn>
                                        <p:tgtEl>
                                          <p:spTgt spid="9"/>
                                        </p:tgtEl>
                                      </p:cBhvr>
                                      <p:to x="100000" y="95000"/>
                                    </p:animScale>
                                    <p:animScale>
                                      <p:cBhvr>
                                        <p:cTn id="27"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9407"/>
            <a:ext cx="12192000" cy="6848593"/>
          </a:xfrm>
          <a:prstGeom prst="rect">
            <a:avLst/>
          </a:prstGeom>
        </p:spPr>
      </p:pic>
      <p:sp>
        <p:nvSpPr>
          <p:cNvPr id="3" name="Textfeld 2"/>
          <p:cNvSpPr txBox="1"/>
          <p:nvPr/>
        </p:nvSpPr>
        <p:spPr>
          <a:xfrm>
            <a:off x="3377722" y="179928"/>
            <a:ext cx="5228492" cy="1200329"/>
          </a:xfrm>
          <a:prstGeom prst="rect">
            <a:avLst/>
          </a:prstGeom>
          <a:noFill/>
        </p:spPr>
        <p:txBody>
          <a:bodyPr wrap="square" rtlCol="0">
            <a:spAutoFit/>
          </a:bodyPr>
          <a:lstStyle/>
          <a:p>
            <a:r>
              <a:rPr lang="de-DE" sz="3600" dirty="0" smtClean="0">
                <a:latin typeface="Tekton Pro" panose="020F0603020208020904" pitchFamily="34" charset="0"/>
              </a:rPr>
              <a:t>Pünktlich zum Abreisetag: REGEN !!</a:t>
            </a:r>
            <a:endParaRPr lang="de-DE" sz="3600" dirty="0">
              <a:latin typeface="Tekton Pro" panose="020F0603020208020904" pitchFamily="34" charset="0"/>
            </a:endParaRPr>
          </a:p>
        </p:txBody>
      </p:sp>
      <p:sp>
        <p:nvSpPr>
          <p:cNvPr id="4" name="Textfeld 3"/>
          <p:cNvSpPr txBox="1"/>
          <p:nvPr/>
        </p:nvSpPr>
        <p:spPr>
          <a:xfrm>
            <a:off x="5787771" y="4919008"/>
            <a:ext cx="6404229" cy="1938992"/>
          </a:xfrm>
          <a:prstGeom prst="rect">
            <a:avLst/>
          </a:prstGeom>
          <a:noFill/>
        </p:spPr>
        <p:txBody>
          <a:bodyPr wrap="square" rtlCol="0">
            <a:spAutoFit/>
          </a:bodyPr>
          <a:lstStyle/>
          <a:p>
            <a:r>
              <a:rPr lang="de-DE" sz="4800" b="1" dirty="0" smtClean="0">
                <a:solidFill>
                  <a:schemeClr val="bg1"/>
                </a:solidFill>
                <a:latin typeface="Tekton Pro Ext" panose="020F0605020208020904" pitchFamily="34" charset="0"/>
                <a:cs typeface="KacstBook" panose="02000000000000000000" pitchFamily="2" charset="-78"/>
              </a:rPr>
              <a:t>Tag 8</a:t>
            </a:r>
          </a:p>
          <a:p>
            <a:r>
              <a:rPr lang="de-DE" sz="3600" b="1" dirty="0" smtClean="0">
                <a:solidFill>
                  <a:schemeClr val="bg1"/>
                </a:solidFill>
                <a:latin typeface="Tekton Pro Ext" panose="020F0605020208020904" pitchFamily="34" charset="0"/>
                <a:cs typeface="KacstBook" panose="02000000000000000000" pitchFamily="2" charset="-78"/>
              </a:rPr>
              <a:t>Von </a:t>
            </a:r>
            <a:r>
              <a:rPr lang="de-DE" sz="3600" b="1" dirty="0" err="1" smtClean="0">
                <a:solidFill>
                  <a:schemeClr val="bg1"/>
                </a:solidFill>
                <a:latin typeface="Tekton Pro Ext" panose="020F0605020208020904" pitchFamily="34" charset="0"/>
                <a:cs typeface="KacstBook" panose="02000000000000000000" pitchFamily="2" charset="-78"/>
              </a:rPr>
              <a:t>Etsaut</a:t>
            </a:r>
            <a:r>
              <a:rPr lang="de-DE" sz="3600" b="1" dirty="0" smtClean="0">
                <a:solidFill>
                  <a:schemeClr val="bg1"/>
                </a:solidFill>
                <a:latin typeface="Tekton Pro Ext" panose="020F0605020208020904" pitchFamily="34" charset="0"/>
                <a:cs typeface="KacstBook" panose="02000000000000000000" pitchFamily="2" charset="-78"/>
              </a:rPr>
              <a:t> mit Bus und Bahn nach Toulouse</a:t>
            </a:r>
            <a:endParaRPr lang="de-DE" sz="3600" b="1" dirty="0">
              <a:solidFill>
                <a:schemeClr val="bg1"/>
              </a:solidFill>
              <a:latin typeface="Tekton Pro Ext" panose="020F0605020208020904" pitchFamily="34" charset="0"/>
              <a:cs typeface="KacstBook" panose="02000000000000000000" pitchFamily="2" charset="-78"/>
            </a:endParaRPr>
          </a:p>
        </p:txBody>
      </p:sp>
    </p:spTree>
    <p:extLst>
      <p:ext uri="{BB962C8B-B14F-4D97-AF65-F5344CB8AC3E}">
        <p14:creationId xmlns:p14="http://schemas.microsoft.com/office/powerpoint/2010/main" val="1347375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1+#ppt_w/2"/>
                                          </p:val>
                                        </p:tav>
                                        <p:tav tm="100000">
                                          <p:val>
                                            <p:strVal val="#ppt_x"/>
                                          </p:val>
                                        </p:tav>
                                      </p:tavLst>
                                    </p:anim>
                                    <p:anim calcmode="lin" valueType="num">
                                      <p:cBhvr additive="base">
                                        <p:cTn id="8" dur="1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1174955141"/>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4703"/>
            <a:ext cx="12192000" cy="6848593"/>
          </a:xfrm>
          <a:prstGeom prst="rect">
            <a:avLst/>
          </a:prstGeom>
        </p:spPr>
      </p:pic>
      <p:sp>
        <p:nvSpPr>
          <p:cNvPr id="5" name="Textfeld 4"/>
          <p:cNvSpPr txBox="1"/>
          <p:nvPr/>
        </p:nvSpPr>
        <p:spPr>
          <a:xfrm>
            <a:off x="5509846" y="322808"/>
            <a:ext cx="6072555" cy="3539430"/>
          </a:xfrm>
          <a:prstGeom prst="rect">
            <a:avLst/>
          </a:prstGeom>
          <a:solidFill>
            <a:schemeClr val="bg1">
              <a:lumMod val="95000"/>
              <a:alpha val="80000"/>
            </a:schemeClr>
          </a:solidFill>
        </p:spPr>
        <p:txBody>
          <a:bodyPr wrap="square" rtlCol="0">
            <a:spAutoFit/>
          </a:bodyPr>
          <a:lstStyle/>
          <a:p>
            <a:r>
              <a:rPr lang="de-DE" sz="2800" dirty="0" smtClean="0">
                <a:latin typeface="Tekton Pro" panose="020F0603020208020904" pitchFamily="34" charset="0"/>
              </a:rPr>
              <a:t>Beim Einsteigen in den Bus in </a:t>
            </a:r>
            <a:r>
              <a:rPr lang="de-DE" sz="2800" dirty="0" err="1" smtClean="0">
                <a:latin typeface="Tekton Pro" panose="020F0603020208020904" pitchFamily="34" charset="0"/>
              </a:rPr>
              <a:t>Etsaut</a:t>
            </a:r>
            <a:r>
              <a:rPr lang="de-DE" sz="2800" dirty="0" smtClean="0">
                <a:latin typeface="Tekton Pro" panose="020F0603020208020904" pitchFamily="34" charset="0"/>
              </a:rPr>
              <a:t> dann eine Überraschung:  Philippe und Michelle aus dem </a:t>
            </a:r>
            <a:r>
              <a:rPr lang="de-DE" sz="2800" dirty="0" err="1" smtClean="0">
                <a:latin typeface="Tekton Pro" panose="020F0603020208020904" pitchFamily="34" charset="0"/>
              </a:rPr>
              <a:t>Réfuge</a:t>
            </a:r>
            <a:r>
              <a:rPr lang="de-DE" sz="2800" dirty="0" smtClean="0">
                <a:latin typeface="Tekton Pro" panose="020F0603020208020904" pitchFamily="34" charset="0"/>
              </a:rPr>
              <a:t> in </a:t>
            </a:r>
            <a:r>
              <a:rPr lang="de-DE" sz="2800" dirty="0" err="1" smtClean="0">
                <a:latin typeface="Tekton Pro" panose="020F0603020208020904" pitchFamily="34" charset="0"/>
              </a:rPr>
              <a:t>Arlet</a:t>
            </a:r>
            <a:r>
              <a:rPr lang="de-DE" sz="2800" dirty="0" smtClean="0">
                <a:latin typeface="Tekton Pro" panose="020F0603020208020904" pitchFamily="34" charset="0"/>
              </a:rPr>
              <a:t> . Ihnen hatte ich von meinem Wäschesack erzählt und sie haben mir versprochen,  auf der nächsten Tour in der folgenden Woche mal nach dem Beutel Ausschau zu halten.</a:t>
            </a:r>
            <a:endParaRPr lang="de-DE" sz="2800" dirty="0">
              <a:latin typeface="Tekton Pro" panose="020F0603020208020904" pitchFamily="34" charset="0"/>
            </a:endParaRPr>
          </a:p>
        </p:txBody>
      </p:sp>
      <p:sp>
        <p:nvSpPr>
          <p:cNvPr id="6" name="Textfeld 5"/>
          <p:cNvSpPr txBox="1"/>
          <p:nvPr/>
        </p:nvSpPr>
        <p:spPr>
          <a:xfrm>
            <a:off x="5509846" y="4180343"/>
            <a:ext cx="6072555" cy="2246769"/>
          </a:xfrm>
          <a:prstGeom prst="rect">
            <a:avLst/>
          </a:prstGeom>
          <a:solidFill>
            <a:schemeClr val="bg1">
              <a:lumMod val="95000"/>
              <a:alpha val="80000"/>
            </a:schemeClr>
          </a:solidFill>
        </p:spPr>
        <p:txBody>
          <a:bodyPr wrap="square" rtlCol="0">
            <a:spAutoFit/>
          </a:bodyPr>
          <a:lstStyle/>
          <a:p>
            <a:r>
              <a:rPr lang="de-DE" sz="2800" dirty="0" smtClean="0">
                <a:latin typeface="Tekton Pro" panose="020F0603020208020904" pitchFamily="34" charset="0"/>
              </a:rPr>
              <a:t>Eine  </a:t>
            </a:r>
            <a:r>
              <a:rPr lang="de-DE" sz="2800" dirty="0">
                <a:latin typeface="Tekton Pro" panose="020F0603020208020904" pitchFamily="34" charset="0"/>
              </a:rPr>
              <a:t>Woche später habe ich dann von i</a:t>
            </a:r>
            <a:r>
              <a:rPr lang="de-DE" sz="2800" dirty="0" smtClean="0">
                <a:latin typeface="Tekton Pro" panose="020F0603020208020904" pitchFamily="34" charset="0"/>
              </a:rPr>
              <a:t>hnen </a:t>
            </a:r>
            <a:r>
              <a:rPr lang="de-DE" sz="2800" dirty="0">
                <a:latin typeface="Tekton Pro" panose="020F0603020208020904" pitchFamily="34" charset="0"/>
              </a:rPr>
              <a:t>eine Mail bekommen, dass ein Schäfer die Sachen gefunden hat . Noch eine  Woche später  </a:t>
            </a:r>
            <a:r>
              <a:rPr lang="de-DE" sz="2800" dirty="0" smtClean="0">
                <a:latin typeface="Tekton Pro" panose="020F0603020208020904" pitchFamily="34" charset="0"/>
              </a:rPr>
              <a:t>habe ich  </a:t>
            </a:r>
            <a:r>
              <a:rPr lang="de-DE" sz="2800" dirty="0">
                <a:latin typeface="Tekton Pro" panose="020F0603020208020904" pitchFamily="34" charset="0"/>
              </a:rPr>
              <a:t>dann </a:t>
            </a:r>
            <a:r>
              <a:rPr lang="de-DE" sz="2800" dirty="0" smtClean="0">
                <a:latin typeface="Tekton Pro" panose="020F0603020208020904" pitchFamily="34" charset="0"/>
              </a:rPr>
              <a:t>zu Haue ein </a:t>
            </a:r>
            <a:r>
              <a:rPr lang="de-DE" sz="2800" dirty="0">
                <a:latin typeface="Tekton Pro" panose="020F0603020208020904" pitchFamily="34" charset="0"/>
              </a:rPr>
              <a:t>Paket </a:t>
            </a:r>
            <a:r>
              <a:rPr lang="de-DE" sz="2800" dirty="0" smtClean="0">
                <a:latin typeface="Tekton Pro" panose="020F0603020208020904" pitchFamily="34" charset="0"/>
              </a:rPr>
              <a:t>in Empfang genommen…</a:t>
            </a:r>
            <a:endParaRPr lang="de-DE" sz="2800" dirty="0"/>
          </a:p>
        </p:txBody>
      </p:sp>
      <p:pic>
        <p:nvPicPr>
          <p:cNvPr id="4" name="Grafik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9683913">
            <a:off x="3124200" y="4530420"/>
            <a:ext cx="1854200" cy="1854200"/>
          </a:xfrm>
          <a:prstGeom prst="rect">
            <a:avLst/>
          </a:prstGeom>
        </p:spPr>
      </p:pic>
    </p:spTree>
    <p:extLst>
      <p:ext uri="{BB962C8B-B14F-4D97-AF65-F5344CB8AC3E}">
        <p14:creationId xmlns:p14="http://schemas.microsoft.com/office/powerpoint/2010/main" val="2277875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80">
                                          <p:stCondLst>
                                            <p:cond delay="0"/>
                                          </p:stCondLst>
                                        </p:cTn>
                                        <p:tgtEl>
                                          <p:spTgt spid="4"/>
                                        </p:tgtEl>
                                      </p:cBhvr>
                                    </p:animEffect>
                                    <p:anim calcmode="lin" valueType="num">
                                      <p:cBhvr>
                                        <p:cTn id="1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3" dur="26">
                                          <p:stCondLst>
                                            <p:cond delay="650"/>
                                          </p:stCondLst>
                                        </p:cTn>
                                        <p:tgtEl>
                                          <p:spTgt spid="4"/>
                                        </p:tgtEl>
                                      </p:cBhvr>
                                      <p:to x="100000" y="60000"/>
                                    </p:animScale>
                                    <p:animScale>
                                      <p:cBhvr>
                                        <p:cTn id="24" dur="166" decel="50000">
                                          <p:stCondLst>
                                            <p:cond delay="676"/>
                                          </p:stCondLst>
                                        </p:cTn>
                                        <p:tgtEl>
                                          <p:spTgt spid="4"/>
                                        </p:tgtEl>
                                      </p:cBhvr>
                                      <p:to x="100000" y="100000"/>
                                    </p:animScale>
                                    <p:animScale>
                                      <p:cBhvr>
                                        <p:cTn id="25" dur="26">
                                          <p:stCondLst>
                                            <p:cond delay="1312"/>
                                          </p:stCondLst>
                                        </p:cTn>
                                        <p:tgtEl>
                                          <p:spTgt spid="4"/>
                                        </p:tgtEl>
                                      </p:cBhvr>
                                      <p:to x="100000" y="80000"/>
                                    </p:animScale>
                                    <p:animScale>
                                      <p:cBhvr>
                                        <p:cTn id="26" dur="166" decel="50000">
                                          <p:stCondLst>
                                            <p:cond delay="1338"/>
                                          </p:stCondLst>
                                        </p:cTn>
                                        <p:tgtEl>
                                          <p:spTgt spid="4"/>
                                        </p:tgtEl>
                                      </p:cBhvr>
                                      <p:to x="100000" y="100000"/>
                                    </p:animScale>
                                    <p:animScale>
                                      <p:cBhvr>
                                        <p:cTn id="27" dur="26">
                                          <p:stCondLst>
                                            <p:cond delay="1642"/>
                                          </p:stCondLst>
                                        </p:cTn>
                                        <p:tgtEl>
                                          <p:spTgt spid="4"/>
                                        </p:tgtEl>
                                      </p:cBhvr>
                                      <p:to x="100000" y="90000"/>
                                    </p:animScale>
                                    <p:animScale>
                                      <p:cBhvr>
                                        <p:cTn id="28" dur="166" decel="50000">
                                          <p:stCondLst>
                                            <p:cond delay="1668"/>
                                          </p:stCondLst>
                                        </p:cTn>
                                        <p:tgtEl>
                                          <p:spTgt spid="4"/>
                                        </p:tgtEl>
                                      </p:cBhvr>
                                      <p:to x="100000" y="100000"/>
                                    </p:animScale>
                                    <p:animScale>
                                      <p:cBhvr>
                                        <p:cTn id="29" dur="26">
                                          <p:stCondLst>
                                            <p:cond delay="1808"/>
                                          </p:stCondLst>
                                        </p:cTn>
                                        <p:tgtEl>
                                          <p:spTgt spid="4"/>
                                        </p:tgtEl>
                                      </p:cBhvr>
                                      <p:to x="100000" y="95000"/>
                                    </p:animScale>
                                    <p:animScale>
                                      <p:cBhvr>
                                        <p:cTn id="3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3144" y="377526"/>
            <a:ext cx="4427823" cy="6163965"/>
          </a:xfrm>
          <a:prstGeom prst="rect">
            <a:avLst/>
          </a:prstGeom>
        </p:spPr>
      </p:pic>
      <p:sp>
        <p:nvSpPr>
          <p:cNvPr id="3" name="Textfeld 2"/>
          <p:cNvSpPr txBox="1"/>
          <p:nvPr/>
        </p:nvSpPr>
        <p:spPr>
          <a:xfrm>
            <a:off x="5049077" y="197078"/>
            <a:ext cx="6967331" cy="6278642"/>
          </a:xfrm>
          <a:prstGeom prst="rect">
            <a:avLst/>
          </a:prstGeom>
          <a:solidFill>
            <a:schemeClr val="tx2">
              <a:lumMod val="40000"/>
              <a:lumOff val="60000"/>
              <a:alpha val="77000"/>
            </a:schemeClr>
          </a:solidFill>
          <a:ln w="22225">
            <a:solidFill>
              <a:schemeClr val="bg1"/>
            </a:solidFill>
          </a:ln>
        </p:spPr>
        <p:txBody>
          <a:bodyPr wrap="square" rtlCol="0">
            <a:spAutoFit/>
          </a:bodyPr>
          <a:lstStyle/>
          <a:p>
            <a:r>
              <a:rPr lang="de-DE" sz="2800" dirty="0" smtClean="0">
                <a:latin typeface="Tekton Pro" panose="020F0603020208020904" pitchFamily="34" charset="0"/>
              </a:rPr>
              <a:t>TOULOUSE</a:t>
            </a:r>
            <a:endParaRPr lang="de-DE" sz="2200" dirty="0" smtClean="0">
              <a:latin typeface="Tekton Pro" panose="020F0603020208020904" pitchFamily="34" charset="0"/>
            </a:endParaRPr>
          </a:p>
          <a:p>
            <a:r>
              <a:rPr lang="de-DE" sz="2200" dirty="0" smtClean="0">
                <a:latin typeface="Tekton Pro" panose="020F0603020208020904" pitchFamily="34" charset="0"/>
              </a:rPr>
              <a:t>Bereits </a:t>
            </a:r>
            <a:r>
              <a:rPr lang="de-DE" sz="2200" dirty="0">
                <a:latin typeface="Tekton Pro" panose="020F0603020208020904" pitchFamily="34" charset="0"/>
              </a:rPr>
              <a:t>die Kelten siedelten auf dem Gebiet des heutigen Toulouse. Deren Siedlung wurde jedoch von den Römern zerstört, die ihrerseits auf den Ruinen die Stadt </a:t>
            </a:r>
            <a:r>
              <a:rPr lang="de-DE" sz="2200" dirty="0" err="1">
                <a:latin typeface="Tekton Pro" panose="020F0603020208020904" pitchFamily="34" charset="0"/>
              </a:rPr>
              <a:t>Tolosa</a:t>
            </a:r>
            <a:r>
              <a:rPr lang="de-DE" sz="2200" dirty="0">
                <a:latin typeface="Tekton Pro" panose="020F0603020208020904" pitchFamily="34" charset="0"/>
              </a:rPr>
              <a:t> erbauten. Durch ihre günstige Lage an wichtigen Handelswegen zwischen Mittelmeer und Atlantik wuchs die Stadt rasch an und erlangte überregionale Bedeutung. Nach den </a:t>
            </a:r>
            <a:r>
              <a:rPr lang="de-DE" sz="2200" dirty="0" err="1">
                <a:latin typeface="Tekton Pro" panose="020F0603020208020904" pitchFamily="34" charset="0"/>
              </a:rPr>
              <a:t>Katharerkriegen</a:t>
            </a:r>
            <a:r>
              <a:rPr lang="de-DE" sz="2200" dirty="0">
                <a:latin typeface="Tekton Pro" panose="020F0603020208020904" pitchFamily="34" charset="0"/>
              </a:rPr>
              <a:t> verlor Toulouse jedoch seine Autonomie gegenüber dem französischen König. Ihre Blütezeit erlebte die Stadt durch den prosperierenden Handel mit </a:t>
            </a:r>
            <a:r>
              <a:rPr lang="de-DE" sz="2200" dirty="0" smtClean="0">
                <a:latin typeface="Tekton Pro" panose="020F0603020208020904" pitchFamily="34" charset="0"/>
              </a:rPr>
              <a:t>Färberwaid (</a:t>
            </a:r>
            <a:r>
              <a:rPr lang="de-DE" sz="2200" dirty="0" err="1" smtClean="0">
                <a:latin typeface="Tekton Pro" panose="020F0603020208020904" pitchFamily="34" charset="0"/>
              </a:rPr>
              <a:t>Pastel</a:t>
            </a:r>
            <a:r>
              <a:rPr lang="de-DE" sz="2200" dirty="0" smtClean="0">
                <a:latin typeface="Tekton Pro" panose="020F0603020208020904" pitchFamily="34" charset="0"/>
              </a:rPr>
              <a:t>), </a:t>
            </a:r>
            <a:r>
              <a:rPr lang="de-DE" sz="2200" dirty="0">
                <a:latin typeface="Tekton Pro" panose="020F0603020208020904" pitchFamily="34" charset="0"/>
              </a:rPr>
              <a:t>das in der Gegend angebaut wurde. In dieser Zeit </a:t>
            </a:r>
            <a:r>
              <a:rPr lang="de-DE" sz="2200" dirty="0" smtClean="0">
                <a:latin typeface="Tekton Pro" panose="020F0603020208020904" pitchFamily="34" charset="0"/>
              </a:rPr>
              <a:t>entstanden</a:t>
            </a:r>
            <a:r>
              <a:rPr lang="de-DE" sz="2200" u="sng" dirty="0">
                <a:latin typeface="Tekton Pro" panose="020F0603020208020904" pitchFamily="34" charset="0"/>
              </a:rPr>
              <a:t> </a:t>
            </a:r>
            <a:r>
              <a:rPr lang="de-DE" sz="2200" dirty="0" smtClean="0">
                <a:latin typeface="Tekton Pro" panose="020F0603020208020904" pitchFamily="34" charset="0"/>
              </a:rPr>
              <a:t>viele </a:t>
            </a:r>
            <a:r>
              <a:rPr lang="de-DE" sz="2200" dirty="0">
                <a:latin typeface="Tekton Pro" panose="020F0603020208020904" pitchFamily="34" charset="0"/>
              </a:rPr>
              <a:t>der heute noch bestehenden Bürgerpaläste, der sogenannten </a:t>
            </a:r>
            <a:r>
              <a:rPr lang="de-DE" sz="2200" dirty="0" err="1">
                <a:latin typeface="Tekton Pro" panose="020F0603020208020904" pitchFamily="34" charset="0"/>
              </a:rPr>
              <a:t>Hôtel</a:t>
            </a:r>
            <a:r>
              <a:rPr lang="de-DE" sz="2200" dirty="0">
                <a:latin typeface="Tekton Pro" panose="020F0603020208020904" pitchFamily="34" charset="0"/>
              </a:rPr>
              <a:t>. Mit dem Aufkommen des billigeren Indigoblaus setzte der wirtschaftliche Niedergang ein. Dieser wurde erst durch die Fertigstellung des </a:t>
            </a:r>
            <a:r>
              <a:rPr lang="de-DE" sz="2200" dirty="0" err="1">
                <a:latin typeface="Tekton Pro" panose="020F0603020208020904" pitchFamily="34" charset="0"/>
              </a:rPr>
              <a:t>Canal</a:t>
            </a:r>
            <a:r>
              <a:rPr lang="de-DE" sz="2200" dirty="0">
                <a:latin typeface="Tekton Pro" panose="020F0603020208020904" pitchFamily="34" charset="0"/>
              </a:rPr>
              <a:t> du Midi, der den Verkehr beschleunigte, gestoppt. Nach dem ersten Weltkrieg entwickelte sich Toulouse zum größten Zentrum für Luft- und Raumfahrt in Frankreich.</a:t>
            </a:r>
          </a:p>
        </p:txBody>
      </p:sp>
    </p:spTree>
    <p:extLst>
      <p:ext uri="{BB962C8B-B14F-4D97-AF65-F5344CB8AC3E}">
        <p14:creationId xmlns:p14="http://schemas.microsoft.com/office/powerpoint/2010/main" val="436291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3" name="Textfeld 2"/>
          <p:cNvSpPr txBox="1"/>
          <p:nvPr/>
        </p:nvSpPr>
        <p:spPr>
          <a:xfrm>
            <a:off x="472609" y="5253647"/>
            <a:ext cx="2907206" cy="1015663"/>
          </a:xfrm>
          <a:prstGeom prst="rect">
            <a:avLst/>
          </a:prstGeom>
          <a:noFill/>
        </p:spPr>
        <p:txBody>
          <a:bodyPr wrap="none" rtlCol="0">
            <a:spAutoFit/>
          </a:bodyPr>
          <a:lstStyle/>
          <a:p>
            <a:r>
              <a:rPr lang="de-DE" sz="6000" dirty="0" smtClean="0">
                <a:solidFill>
                  <a:schemeClr val="bg1"/>
                </a:solidFill>
                <a:latin typeface="Tekton Pro" panose="020F0603020208020904" pitchFamily="34" charset="0"/>
              </a:rPr>
              <a:t>Toulouse</a:t>
            </a:r>
            <a:endParaRPr lang="de-DE" sz="6000" dirty="0">
              <a:solidFill>
                <a:schemeClr val="bg1"/>
              </a:solidFill>
              <a:latin typeface="Tekton Pro" panose="020F0603020208020904" pitchFamily="34" charset="0"/>
            </a:endParaRPr>
          </a:p>
        </p:txBody>
      </p:sp>
      <p:pic>
        <p:nvPicPr>
          <p:cNvPr id="6" name="Grafik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716181">
            <a:off x="10293927" y="505607"/>
            <a:ext cx="1422944" cy="1565239"/>
          </a:xfrm>
          <a:prstGeom prst="rect">
            <a:avLst/>
          </a:prstGeom>
        </p:spPr>
      </p:pic>
      <p:sp>
        <p:nvSpPr>
          <p:cNvPr id="5" name="Textfeld 4"/>
          <p:cNvSpPr txBox="1"/>
          <p:nvPr/>
        </p:nvSpPr>
        <p:spPr>
          <a:xfrm>
            <a:off x="582706" y="6167718"/>
            <a:ext cx="2169120" cy="461665"/>
          </a:xfrm>
          <a:prstGeom prst="rect">
            <a:avLst/>
          </a:prstGeom>
          <a:noFill/>
        </p:spPr>
        <p:txBody>
          <a:bodyPr wrap="none" rtlCol="0">
            <a:spAutoFit/>
          </a:bodyPr>
          <a:lstStyle/>
          <a:p>
            <a:pPr algn="just"/>
            <a:r>
              <a:rPr lang="de-DE" sz="2400" dirty="0" smtClean="0">
                <a:solidFill>
                  <a:schemeClr val="bg1"/>
                </a:solidFill>
                <a:latin typeface="Tekton Pro" panose="020F0603020208020904" pitchFamily="34" charset="0"/>
              </a:rPr>
              <a:t>Place du </a:t>
            </a:r>
            <a:r>
              <a:rPr lang="de-DE" sz="2400" dirty="0" err="1" smtClean="0">
                <a:solidFill>
                  <a:schemeClr val="bg1"/>
                </a:solidFill>
                <a:latin typeface="Tekton Pro" panose="020F0603020208020904" pitchFamily="34" charset="0"/>
              </a:rPr>
              <a:t>Capitol</a:t>
            </a:r>
            <a:endParaRPr lang="de-DE" sz="2400" dirty="0">
              <a:solidFill>
                <a:schemeClr val="bg1"/>
              </a:solidFill>
              <a:latin typeface="Tekton Pro" panose="020F0603020208020904" pitchFamily="34" charset="0"/>
            </a:endParaRPr>
          </a:p>
        </p:txBody>
      </p:sp>
      <p:sp>
        <p:nvSpPr>
          <p:cNvPr id="7" name="Textfeld 6"/>
          <p:cNvSpPr txBox="1"/>
          <p:nvPr/>
        </p:nvSpPr>
        <p:spPr>
          <a:xfrm>
            <a:off x="6068572" y="212831"/>
            <a:ext cx="5651500" cy="6432530"/>
          </a:xfrm>
          <a:prstGeom prst="rect">
            <a:avLst/>
          </a:prstGeom>
          <a:solidFill>
            <a:schemeClr val="tx2">
              <a:lumMod val="40000"/>
              <a:lumOff val="60000"/>
              <a:alpha val="89000"/>
            </a:schemeClr>
          </a:solidFill>
        </p:spPr>
        <p:txBody>
          <a:bodyPr wrap="square" rtlCol="0">
            <a:spAutoFit/>
          </a:bodyPr>
          <a:lstStyle/>
          <a:p>
            <a:r>
              <a:rPr lang="de-DE" sz="3200" b="1" u="sng" dirty="0" err="1" smtClean="0">
                <a:latin typeface="Tekton Pro" panose="020F0603020208020904" pitchFamily="34" charset="0"/>
              </a:rPr>
              <a:t>Capitol</a:t>
            </a:r>
            <a:r>
              <a:rPr lang="de-DE" sz="2400" dirty="0" smtClean="0">
                <a:latin typeface="Tekton Pro" panose="020F0603020208020904" pitchFamily="34" charset="0"/>
              </a:rPr>
              <a:t/>
            </a:r>
            <a:br>
              <a:rPr lang="de-DE" sz="2400" dirty="0" smtClean="0">
                <a:latin typeface="Tekton Pro" panose="020F0603020208020904" pitchFamily="34" charset="0"/>
              </a:rPr>
            </a:br>
            <a:r>
              <a:rPr lang="de-DE" sz="2400" dirty="0" smtClean="0">
                <a:latin typeface="Tekton Pro" panose="020F0603020208020904" pitchFamily="34" charset="0"/>
              </a:rPr>
              <a:t>Prachtbau, </a:t>
            </a:r>
            <a:r>
              <a:rPr lang="de-DE" sz="2400" dirty="0">
                <a:latin typeface="Tekton Pro" panose="020F0603020208020904" pitchFamily="34" charset="0"/>
              </a:rPr>
              <a:t>der als Tagungsort des Magistrats (in Toulouse </a:t>
            </a:r>
            <a:r>
              <a:rPr lang="de-DE" sz="2400" dirty="0" err="1">
                <a:latin typeface="Tekton Pro" panose="020F0603020208020904" pitchFamily="34" charset="0"/>
              </a:rPr>
              <a:t>Capitouls</a:t>
            </a:r>
            <a:r>
              <a:rPr lang="de-DE" sz="2400" dirty="0">
                <a:latin typeface="Tekton Pro" panose="020F0603020208020904" pitchFamily="34" charset="0"/>
              </a:rPr>
              <a:t> genannt) diente. Der Donjon (Archivturm) stammt noch aus der Renaissance (16. Jh.), die Galerien des Cour Henri IV. sind aus dem ersten Jahrzehnt des 17. Jahrhunderts erhalten. Die </a:t>
            </a:r>
            <a:r>
              <a:rPr lang="de-DE" sz="2400" dirty="0" smtClean="0">
                <a:latin typeface="Tekton Pro" panose="020F0603020208020904" pitchFamily="34" charset="0"/>
              </a:rPr>
              <a:t>klassizistische </a:t>
            </a:r>
            <a:r>
              <a:rPr lang="de-DE" sz="2400" dirty="0">
                <a:latin typeface="Tekton Pro" panose="020F0603020208020904" pitchFamily="34" charset="0"/>
              </a:rPr>
              <a:t>Hauptfassade aus Ziegeln und Kalkstein wurde um 1750 gestaltet. Das Gebäude dient heute als Rathaus und Theater (Théâtre du </a:t>
            </a:r>
            <a:r>
              <a:rPr lang="de-DE" sz="2400" dirty="0" err="1">
                <a:latin typeface="Tekton Pro" panose="020F0603020208020904" pitchFamily="34" charset="0"/>
              </a:rPr>
              <a:t>Capitole</a:t>
            </a:r>
            <a:r>
              <a:rPr lang="de-DE" sz="2400" dirty="0" smtClean="0">
                <a:latin typeface="Tekton Pro" panose="020F0603020208020904" pitchFamily="34" charset="0"/>
              </a:rPr>
              <a:t>).</a:t>
            </a:r>
            <a:br>
              <a:rPr lang="de-DE" sz="2400" dirty="0" smtClean="0">
                <a:latin typeface="Tekton Pro" panose="020F0603020208020904" pitchFamily="34" charset="0"/>
              </a:rPr>
            </a:br>
            <a:r>
              <a:rPr lang="de-DE" sz="2400" dirty="0" smtClean="0">
                <a:latin typeface="Tekton Pro" panose="020F0603020208020904" pitchFamily="34" charset="0"/>
              </a:rPr>
              <a:t> </a:t>
            </a:r>
            <a:r>
              <a:rPr lang="de-DE" sz="2400" dirty="0">
                <a:latin typeface="Tekton Pro" panose="020F0603020208020904" pitchFamily="34" charset="0"/>
              </a:rPr>
              <a:t>Im Inneren des Gebäudes sind die barocke Ehrentreppe, der </a:t>
            </a:r>
            <a:r>
              <a:rPr lang="de-DE" sz="2400" dirty="0" err="1">
                <a:latin typeface="Tekton Pro" panose="020F0603020208020904" pitchFamily="34" charset="0"/>
              </a:rPr>
              <a:t>Salle</a:t>
            </a:r>
            <a:r>
              <a:rPr lang="de-DE" sz="2400" dirty="0">
                <a:latin typeface="Tekton Pro" panose="020F0603020208020904" pitchFamily="34" charset="0"/>
              </a:rPr>
              <a:t> Gervais mit Wandmalereien des Künstlers Paul </a:t>
            </a:r>
            <a:r>
              <a:rPr lang="de-DE" sz="2400" dirty="0" smtClean="0">
                <a:latin typeface="Tekton Pro" panose="020F0603020208020904" pitchFamily="34" charset="0"/>
              </a:rPr>
              <a:t>Gervais,  sowie </a:t>
            </a:r>
            <a:r>
              <a:rPr lang="de-DE" sz="2400" dirty="0">
                <a:latin typeface="Tekton Pro" panose="020F0603020208020904" pitchFamily="34" charset="0"/>
              </a:rPr>
              <a:t>der </a:t>
            </a:r>
            <a:r>
              <a:rPr lang="de-DE" sz="2400" dirty="0" err="1">
                <a:latin typeface="Tekton Pro" panose="020F0603020208020904" pitchFamily="34" charset="0"/>
              </a:rPr>
              <a:t>Salle</a:t>
            </a:r>
            <a:r>
              <a:rPr lang="de-DE" sz="2400" dirty="0">
                <a:latin typeface="Tekton Pro" panose="020F0603020208020904" pitchFamily="34" charset="0"/>
              </a:rPr>
              <a:t> des Illustres aus den </a:t>
            </a:r>
            <a:r>
              <a:rPr lang="de-DE" sz="2400" dirty="0" smtClean="0">
                <a:latin typeface="Tekton Pro" panose="020F0603020208020904" pitchFamily="34" charset="0"/>
              </a:rPr>
              <a:t>1890er Jahren </a:t>
            </a:r>
            <a:r>
              <a:rPr lang="de-DE" sz="2400" dirty="0">
                <a:latin typeface="Tekton Pro" panose="020F0603020208020904" pitchFamily="34" charset="0"/>
              </a:rPr>
              <a:t>mit Büsten bedeutender </a:t>
            </a:r>
            <a:r>
              <a:rPr lang="de-DE" sz="2400" dirty="0" err="1">
                <a:latin typeface="Tekton Pro" panose="020F0603020208020904" pitchFamily="34" charset="0"/>
              </a:rPr>
              <a:t>Toulouser</a:t>
            </a:r>
            <a:r>
              <a:rPr lang="de-DE" sz="2400" dirty="0">
                <a:latin typeface="Tekton Pro" panose="020F0603020208020904" pitchFamily="34" charset="0"/>
              </a:rPr>
              <a:t> Persönlichkeiten zu besichtigen</a:t>
            </a:r>
            <a:r>
              <a:rPr lang="de-DE" sz="2400" dirty="0" smtClean="0">
                <a:latin typeface="Tekton Pro" panose="020F0603020208020904" pitchFamily="34" charset="0"/>
              </a:rPr>
              <a:t>.</a:t>
            </a:r>
            <a:endParaRPr lang="de-DE" sz="2400" dirty="0">
              <a:latin typeface="Tekton Pro" panose="020F0603020208020904" pitchFamily="34" charset="0"/>
            </a:endParaRPr>
          </a:p>
        </p:txBody>
      </p:sp>
    </p:spTree>
    <p:extLst>
      <p:ext uri="{BB962C8B-B14F-4D97-AF65-F5344CB8AC3E}">
        <p14:creationId xmlns:p14="http://schemas.microsoft.com/office/powerpoint/2010/main" val="2604008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300"/>
                                        <p:tgtEl>
                                          <p:spTgt spid="6"/>
                                        </p:tgtEl>
                                      </p:cBhvr>
                                    </p:animEffect>
                                  </p:childTnLst>
                                </p:cTn>
                              </p:par>
                              <p:par>
                                <p:cTn id="8" presetID="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1250" fill="hold"/>
                                        <p:tgtEl>
                                          <p:spTgt spid="3"/>
                                        </p:tgtEl>
                                        <p:attrNameLst>
                                          <p:attrName>ppt_x</p:attrName>
                                        </p:attrNameLst>
                                      </p:cBhvr>
                                      <p:tavLst>
                                        <p:tav tm="0">
                                          <p:val>
                                            <p:strVal val="0-#ppt_w/2"/>
                                          </p:val>
                                        </p:tav>
                                        <p:tav tm="100000">
                                          <p:val>
                                            <p:strVal val="#ppt_x"/>
                                          </p:val>
                                        </p:tav>
                                      </p:tavLst>
                                    </p:anim>
                                    <p:anim calcmode="lin" valueType="num">
                                      <p:cBhvr additive="base">
                                        <p:cTn id="11" dur="125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animBg="1"/>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5400000">
            <a:off x="1572936" y="1364196"/>
            <a:ext cx="6247585" cy="408400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11296363"/>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4703"/>
            <a:ext cx="12240793" cy="6876000"/>
          </a:xfrm>
          <a:prstGeom prst="rect">
            <a:avLst/>
          </a:prstGeom>
        </p:spPr>
      </p:pic>
    </p:spTree>
    <p:extLst>
      <p:ext uri="{BB962C8B-B14F-4D97-AF65-F5344CB8AC3E}">
        <p14:creationId xmlns:p14="http://schemas.microsoft.com/office/powerpoint/2010/main" val="386941017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2299325909"/>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5400000">
            <a:off x="-653669" y="1490957"/>
            <a:ext cx="6310983" cy="3966182"/>
          </a:xfrm>
          <a:prstGeom prst="rect">
            <a:avLst/>
          </a:prstGeom>
          <a:ln>
            <a:noFill/>
          </a:ln>
          <a:effectLst>
            <a:outerShdw blurRad="292100" dist="139700" dir="2700000" algn="tl" rotWithShape="0">
              <a:srgbClr val="333333">
                <a:alpha val="65000"/>
              </a:srgbClr>
            </a:outerShdw>
          </a:effectLst>
        </p:spPr>
      </p:pic>
      <p:pic>
        <p:nvPicPr>
          <p:cNvPr id="3" name="Grafik 2"/>
          <p:cNvPicPr>
            <a:picLocks noChangeAspect="1"/>
          </p:cNvPicPr>
          <p:nvPr/>
        </p:nvPicPr>
        <p:blipFill>
          <a:blip r:embed="rId3" cstate="email">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5707428" y="318556"/>
            <a:ext cx="4684802" cy="4663782"/>
          </a:xfrm>
          <a:prstGeom prst="rect">
            <a:avLst/>
          </a:prstGeom>
          <a:ln>
            <a:noFill/>
          </a:ln>
          <a:effectLst>
            <a:outerShdw blurRad="292100" dist="139700" dir="2700000" algn="tl" rotWithShape="0">
              <a:srgbClr val="333333">
                <a:alpha val="65000"/>
              </a:srgbClr>
            </a:outerShdw>
          </a:effectLst>
        </p:spPr>
      </p:pic>
      <p:sp>
        <p:nvSpPr>
          <p:cNvPr id="4" name="Textfeld 3"/>
          <p:cNvSpPr txBox="1"/>
          <p:nvPr/>
        </p:nvSpPr>
        <p:spPr>
          <a:xfrm>
            <a:off x="5268687" y="5273826"/>
            <a:ext cx="6778170" cy="1384995"/>
          </a:xfrm>
          <a:prstGeom prst="rect">
            <a:avLst/>
          </a:prstGeom>
          <a:noFill/>
        </p:spPr>
        <p:txBody>
          <a:bodyPr wrap="square" rtlCol="0">
            <a:spAutoFit/>
          </a:bodyPr>
          <a:lstStyle/>
          <a:p>
            <a:r>
              <a:rPr lang="de-DE" sz="2800" dirty="0" smtClean="0">
                <a:latin typeface="Tekton Pro" panose="020F0603020208020904" pitchFamily="34" charset="0"/>
              </a:rPr>
              <a:t>Fresken im Treppenaufgang von Paul </a:t>
            </a:r>
            <a:r>
              <a:rPr lang="de-DE" sz="2800" dirty="0">
                <a:latin typeface="Tekton Pro" panose="020F0603020208020904" pitchFamily="34" charset="0"/>
              </a:rPr>
              <a:t>Gervais aus der Zeit um </a:t>
            </a:r>
            <a:r>
              <a:rPr lang="de-DE" sz="2400" dirty="0">
                <a:latin typeface="Tekton Pro" panose="020F0603020208020904" pitchFamily="34" charset="0"/>
              </a:rPr>
              <a:t>1900</a:t>
            </a:r>
            <a:r>
              <a:rPr lang="de-DE" sz="2800" dirty="0">
                <a:latin typeface="Tekton Pro" panose="020F0603020208020904" pitchFamily="34" charset="0"/>
              </a:rPr>
              <a:t>, die die Liebe in verschiedenen Lebensaltern darstellen</a:t>
            </a:r>
          </a:p>
        </p:txBody>
      </p:sp>
    </p:spTree>
    <p:extLst>
      <p:ext uri="{BB962C8B-B14F-4D97-AF65-F5344CB8AC3E}">
        <p14:creationId xmlns:p14="http://schemas.microsoft.com/office/powerpoint/2010/main" val="3115949686"/>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39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Grafik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4703"/>
            <a:ext cx="12200375" cy="6853297"/>
          </a:xfrm>
          <a:prstGeom prst="rect">
            <a:avLst/>
          </a:prstGeom>
        </p:spPr>
      </p:pic>
      <p:sp>
        <p:nvSpPr>
          <p:cNvPr id="3" name="Textfeld 2"/>
          <p:cNvSpPr txBox="1"/>
          <p:nvPr/>
        </p:nvSpPr>
        <p:spPr>
          <a:xfrm>
            <a:off x="2321858" y="6176682"/>
            <a:ext cx="3442447" cy="1077218"/>
          </a:xfrm>
          <a:prstGeom prst="rect">
            <a:avLst/>
          </a:prstGeom>
          <a:noFill/>
        </p:spPr>
        <p:txBody>
          <a:bodyPr wrap="square" rtlCol="0">
            <a:spAutoFit/>
          </a:bodyPr>
          <a:lstStyle/>
          <a:p>
            <a:r>
              <a:rPr lang="de-DE" sz="3200" dirty="0" err="1" smtClean="0">
                <a:latin typeface="Tekton Pro" panose="020F0603020208020904" pitchFamily="34" charset="0"/>
              </a:rPr>
              <a:t>Salle</a:t>
            </a:r>
            <a:r>
              <a:rPr lang="de-DE" sz="3200" dirty="0" smtClean="0">
                <a:latin typeface="Tekton Pro" panose="020F0603020208020904" pitchFamily="34" charset="0"/>
              </a:rPr>
              <a:t> Henri Martin</a:t>
            </a:r>
          </a:p>
          <a:p>
            <a:endParaRPr lang="de-DE" sz="3200" dirty="0">
              <a:latin typeface="Tekton Pro" panose="020F0603020208020904" pitchFamily="34" charset="0"/>
            </a:endParaRPr>
          </a:p>
        </p:txBody>
      </p:sp>
    </p:spTree>
    <p:extLst>
      <p:ext uri="{BB962C8B-B14F-4D97-AF65-F5344CB8AC3E}">
        <p14:creationId xmlns:p14="http://schemas.microsoft.com/office/powerpoint/2010/main" val="40315398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500"/>
                                        <p:tgtEl>
                                          <p:spTgt spid="2"/>
                                        </p:tgtEl>
                                      </p:cBhvr>
                                    </p:animEffect>
                                    <p:set>
                                      <p:cBhvr>
                                        <p:cTn id="7" dur="1" fill="hold">
                                          <p:stCondLst>
                                            <p:cond delay="1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2.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3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Grafik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83859" y="3719457"/>
            <a:ext cx="8211358" cy="27617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Grafik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5339" y="369332"/>
            <a:ext cx="6774379" cy="31214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hteck 1"/>
          <p:cNvSpPr/>
          <p:nvPr/>
        </p:nvSpPr>
        <p:spPr>
          <a:xfrm>
            <a:off x="56727" y="0"/>
            <a:ext cx="5423023" cy="369332"/>
          </a:xfrm>
          <a:prstGeom prst="rect">
            <a:avLst/>
          </a:prstGeom>
        </p:spPr>
        <p:txBody>
          <a:bodyPr wrap="none">
            <a:spAutoFit/>
          </a:bodyPr>
          <a:lstStyle/>
          <a:p>
            <a:r>
              <a:rPr lang="de-DE" dirty="0" smtClean="0">
                <a:latin typeface="Tekton Pro" panose="020F0603020208020904" pitchFamily="34" charset="0"/>
              </a:rPr>
              <a:t>Henri Martin: Spaziergänger </a:t>
            </a:r>
            <a:r>
              <a:rPr lang="de-DE" dirty="0">
                <a:latin typeface="Tekton Pro" panose="020F0603020208020904" pitchFamily="34" charset="0"/>
              </a:rPr>
              <a:t>an den Quais de la Garonne</a:t>
            </a:r>
          </a:p>
        </p:txBody>
      </p:sp>
      <p:sp>
        <p:nvSpPr>
          <p:cNvPr id="5" name="Textfeld 4"/>
          <p:cNvSpPr txBox="1"/>
          <p:nvPr/>
        </p:nvSpPr>
        <p:spPr>
          <a:xfrm>
            <a:off x="8866094" y="6497314"/>
            <a:ext cx="2496196" cy="369332"/>
          </a:xfrm>
          <a:prstGeom prst="rect">
            <a:avLst/>
          </a:prstGeom>
          <a:noFill/>
        </p:spPr>
        <p:txBody>
          <a:bodyPr wrap="none" rtlCol="0">
            <a:spAutoFit/>
          </a:bodyPr>
          <a:lstStyle/>
          <a:p>
            <a:r>
              <a:rPr lang="de-DE" dirty="0" smtClean="0">
                <a:latin typeface="Tekton Pro" panose="020F0603020208020904" pitchFamily="34" charset="0"/>
              </a:rPr>
              <a:t>Henri Martin: Die Mäher</a:t>
            </a:r>
            <a:endParaRPr lang="de-DE" dirty="0">
              <a:latin typeface="Tekton Pro" panose="020F0603020208020904" pitchFamily="34" charset="0"/>
            </a:endParaRPr>
          </a:p>
        </p:txBody>
      </p:sp>
    </p:spTree>
    <p:extLst>
      <p:ext uri="{BB962C8B-B14F-4D97-AF65-F5344CB8AC3E}">
        <p14:creationId xmlns:p14="http://schemas.microsoft.com/office/powerpoint/2010/main" val="2609513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000" fill="hold"/>
                                        <p:tgtEl>
                                          <p:spTgt spid="2"/>
                                        </p:tgtEl>
                                        <p:attrNameLst>
                                          <p:attrName>ppt_x</p:attrName>
                                        </p:attrNameLst>
                                      </p:cBhvr>
                                      <p:tavLst>
                                        <p:tav tm="0">
                                          <p:val>
                                            <p:strVal val="0-#ppt_w/2"/>
                                          </p:val>
                                        </p:tav>
                                        <p:tav tm="100000">
                                          <p:val>
                                            <p:strVal val="#ppt_x"/>
                                          </p:val>
                                        </p:tav>
                                      </p:tavLst>
                                    </p:anim>
                                    <p:anim calcmode="lin" valueType="num">
                                      <p:cBhvr additive="base">
                                        <p:cTn id="12"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1000" fill="hold"/>
                                        <p:tgtEl>
                                          <p:spTgt spid="3"/>
                                        </p:tgtEl>
                                        <p:attrNameLst>
                                          <p:attrName>ppt_x</p:attrName>
                                        </p:attrNameLst>
                                      </p:cBhvr>
                                      <p:tavLst>
                                        <p:tav tm="0">
                                          <p:val>
                                            <p:strVal val="1+#ppt_w/2"/>
                                          </p:val>
                                        </p:tav>
                                        <p:tav tm="100000">
                                          <p:val>
                                            <p:strVal val="#ppt_x"/>
                                          </p:val>
                                        </p:tav>
                                      </p:tavLst>
                                    </p:anim>
                                    <p:anim calcmode="lin" valueType="num">
                                      <p:cBhvr additive="base">
                                        <p:cTn id="18" dur="1000" fill="hold"/>
                                        <p:tgtEl>
                                          <p:spTgt spid="3"/>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1000" fill="hold"/>
                                        <p:tgtEl>
                                          <p:spTgt spid="5"/>
                                        </p:tgtEl>
                                        <p:attrNameLst>
                                          <p:attrName>ppt_x</p:attrName>
                                        </p:attrNameLst>
                                      </p:cBhvr>
                                      <p:tavLst>
                                        <p:tav tm="0">
                                          <p:val>
                                            <p:strVal val="1+#ppt_w/2"/>
                                          </p:val>
                                        </p:tav>
                                        <p:tav tm="100000">
                                          <p:val>
                                            <p:strVal val="#ppt_x"/>
                                          </p:val>
                                        </p:tav>
                                      </p:tavLst>
                                    </p:anim>
                                    <p:anim calcmode="lin" valueType="num">
                                      <p:cBhvr additive="base">
                                        <p:cTn id="22"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email">
            <a:extLst>
              <a:ext uri="{28A0092B-C50C-407E-A947-70E740481C1C}">
                <a14:useLocalDpi xmlns:a14="http://schemas.microsoft.com/office/drawing/2010/main"/>
              </a:ext>
            </a:extLst>
          </a:blip>
          <a:srcRect l="-852"/>
          <a:stretch/>
        </p:blipFill>
        <p:spPr>
          <a:xfrm rot="5400000">
            <a:off x="-615944" y="1823603"/>
            <a:ext cx="5813682" cy="3713097"/>
          </a:xfrm>
          <a:prstGeom prst="rect">
            <a:avLst/>
          </a:prstGeom>
          <a:ln>
            <a:noFill/>
          </a:ln>
          <a:effectLst>
            <a:outerShdw blurRad="292100" dist="139700" dir="2700000" algn="tl" rotWithShape="0">
              <a:srgbClr val="333333">
                <a:alpha val="65000"/>
              </a:srgbClr>
            </a:outerShdw>
          </a:effectLst>
        </p:spPr>
      </p:pic>
      <p:pic>
        <p:nvPicPr>
          <p:cNvPr id="3" name="Grafik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6310902" y="1401501"/>
            <a:ext cx="5621269" cy="3682642"/>
          </a:xfrm>
          <a:prstGeom prst="rect">
            <a:avLst/>
          </a:prstGeom>
          <a:ln>
            <a:noFill/>
          </a:ln>
          <a:effectLst>
            <a:outerShdw blurRad="292100" dist="139700" dir="2700000" algn="tl" rotWithShape="0">
              <a:srgbClr val="333333">
                <a:alpha val="65000"/>
              </a:srgbClr>
            </a:outerShdw>
          </a:effectLst>
        </p:spPr>
      </p:pic>
      <p:sp>
        <p:nvSpPr>
          <p:cNvPr id="4" name="Textfeld 3"/>
          <p:cNvSpPr txBox="1"/>
          <p:nvPr/>
        </p:nvSpPr>
        <p:spPr>
          <a:xfrm>
            <a:off x="4367161" y="844827"/>
            <a:ext cx="2474680" cy="5940088"/>
          </a:xfrm>
          <a:prstGeom prst="rect">
            <a:avLst/>
          </a:prstGeom>
          <a:noFill/>
        </p:spPr>
        <p:txBody>
          <a:bodyPr wrap="square" rtlCol="0">
            <a:spAutoFit/>
          </a:bodyPr>
          <a:lstStyle/>
          <a:p>
            <a:r>
              <a:rPr lang="de-DE" sz="2000" dirty="0" smtClean="0">
                <a:latin typeface="Tekton Pro" panose="020F0603020208020904" pitchFamily="34" charset="0"/>
              </a:rPr>
              <a:t>mythologische Darstellungen der </a:t>
            </a:r>
            <a:r>
              <a:rPr lang="de-DE" sz="2000" dirty="0" err="1" smtClean="0">
                <a:latin typeface="Tekton Pro" panose="020F0603020208020904" pitchFamily="34" charset="0"/>
              </a:rPr>
              <a:t>Stadgeschichte</a:t>
            </a:r>
            <a:r>
              <a:rPr lang="de-DE" sz="2000" dirty="0">
                <a:latin typeface="Tekton Pro" panose="020F0603020208020904" pitchFamily="34" charset="0"/>
              </a:rPr>
              <a:t> </a:t>
            </a:r>
            <a:r>
              <a:rPr lang="de-DE" sz="2000" dirty="0" smtClean="0">
                <a:latin typeface="Tekton Pro" panose="020F0603020208020904" pitchFamily="34" charset="0"/>
              </a:rPr>
              <a:t>von </a:t>
            </a:r>
          </a:p>
          <a:p>
            <a:r>
              <a:rPr lang="de-DE" sz="2000" dirty="0" smtClean="0">
                <a:latin typeface="Tekton Pro" panose="020F0603020208020904" pitchFamily="34" charset="0"/>
              </a:rPr>
              <a:t>Jean Paul Laurens (1838-1921): Verteidigung der Stadt Toulouse gegen Simon de Montfort im 13. Jh.</a:t>
            </a:r>
          </a:p>
          <a:p>
            <a:r>
              <a:rPr lang="de-DE" sz="2000" dirty="0" smtClean="0">
                <a:latin typeface="Tekton Pro" panose="020F0603020208020904" pitchFamily="34" charset="0"/>
              </a:rPr>
              <a:t>Im Mittelpunkt steht des Bildes das von den Frauen der Stadt bediente Katapult, durch das Simon ums Leben gekommen ist. Der Sieg ist ein Zeichen für das Wiedererstarken der okzitanischen Kultur</a:t>
            </a:r>
            <a:endParaRPr lang="de-DE" sz="2000" dirty="0">
              <a:latin typeface="Tekton Pro" panose="020F0603020208020904" pitchFamily="34" charset="0"/>
            </a:endParaRPr>
          </a:p>
        </p:txBody>
      </p:sp>
      <p:sp>
        <p:nvSpPr>
          <p:cNvPr id="5" name="Textfeld 4"/>
          <p:cNvSpPr txBox="1"/>
          <p:nvPr/>
        </p:nvSpPr>
        <p:spPr>
          <a:xfrm>
            <a:off x="2087217" y="170577"/>
            <a:ext cx="2799100" cy="523220"/>
          </a:xfrm>
          <a:prstGeom prst="rect">
            <a:avLst/>
          </a:prstGeom>
          <a:noFill/>
        </p:spPr>
        <p:txBody>
          <a:bodyPr wrap="none" rtlCol="0">
            <a:spAutoFit/>
          </a:bodyPr>
          <a:lstStyle/>
          <a:p>
            <a:r>
              <a:rPr lang="de-DE" sz="2800" dirty="0" err="1">
                <a:latin typeface="Tekton Pro" panose="020F0603020208020904" pitchFamily="34" charset="0"/>
              </a:rPr>
              <a:t>Salle</a:t>
            </a:r>
            <a:r>
              <a:rPr lang="de-DE" sz="2800" dirty="0">
                <a:latin typeface="Tekton Pro" panose="020F0603020208020904" pitchFamily="34" charset="0"/>
              </a:rPr>
              <a:t> des </a:t>
            </a:r>
            <a:r>
              <a:rPr lang="de-DE" sz="2800" dirty="0" smtClean="0">
                <a:latin typeface="Tekton Pro" panose="020F0603020208020904" pitchFamily="34" charset="0"/>
              </a:rPr>
              <a:t>Illustres</a:t>
            </a:r>
            <a:endParaRPr lang="de-DE" sz="2800" dirty="0">
              <a:latin typeface="Tekton Pro" panose="020F0603020208020904" pitchFamily="34" charset="0"/>
            </a:endParaRPr>
          </a:p>
        </p:txBody>
      </p:sp>
    </p:spTree>
    <p:extLst>
      <p:ext uri="{BB962C8B-B14F-4D97-AF65-F5344CB8AC3E}">
        <p14:creationId xmlns:p14="http://schemas.microsoft.com/office/powerpoint/2010/main" val="2798027330"/>
      </p:ext>
    </p:extLst>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1233978537"/>
      </p:ext>
    </p:extLst>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3" name="Textfeld 2"/>
          <p:cNvSpPr txBox="1"/>
          <p:nvPr/>
        </p:nvSpPr>
        <p:spPr>
          <a:xfrm>
            <a:off x="7793005" y="4241800"/>
            <a:ext cx="4195795" cy="2492990"/>
          </a:xfrm>
          <a:prstGeom prst="rect">
            <a:avLst/>
          </a:prstGeom>
          <a:noFill/>
        </p:spPr>
        <p:txBody>
          <a:bodyPr wrap="square" rtlCol="0">
            <a:spAutoFit/>
          </a:bodyPr>
          <a:lstStyle/>
          <a:p>
            <a:r>
              <a:rPr lang="de-DE" sz="2800" dirty="0" smtClean="0">
                <a:solidFill>
                  <a:schemeClr val="bg1"/>
                </a:solidFill>
                <a:latin typeface="Tekton Pro" panose="020F0603020208020904" pitchFamily="34" charset="0"/>
              </a:rPr>
              <a:t>Notre Dame du </a:t>
            </a:r>
            <a:r>
              <a:rPr lang="de-DE" sz="2800" dirty="0" err="1" smtClean="0">
                <a:solidFill>
                  <a:schemeClr val="bg1"/>
                </a:solidFill>
                <a:latin typeface="Tekton Pro" panose="020F0603020208020904" pitchFamily="34" charset="0"/>
              </a:rPr>
              <a:t>Taur</a:t>
            </a:r>
            <a:endParaRPr lang="de-DE" sz="2800" dirty="0" smtClean="0">
              <a:solidFill>
                <a:schemeClr val="bg1"/>
              </a:solidFill>
              <a:latin typeface="Tekton Pro" panose="020F0603020208020904" pitchFamily="34" charset="0"/>
            </a:endParaRPr>
          </a:p>
          <a:p>
            <a:r>
              <a:rPr lang="de-DE" sz="2800" dirty="0" smtClean="0">
                <a:solidFill>
                  <a:schemeClr val="bg1"/>
                </a:solidFill>
                <a:latin typeface="Tekton Pro" panose="020F0603020208020904" pitchFamily="34" charset="0"/>
              </a:rPr>
              <a:t>(</a:t>
            </a:r>
            <a:r>
              <a:rPr lang="de-DE" sz="2400" dirty="0" smtClean="0">
                <a:solidFill>
                  <a:schemeClr val="bg1"/>
                </a:solidFill>
                <a:latin typeface="Tekton Pro" panose="020F0603020208020904" pitchFamily="34" charset="0"/>
              </a:rPr>
              <a:t>nach der Legende hat ein  Stier den </a:t>
            </a:r>
            <a:r>
              <a:rPr lang="de-DE" sz="2400" dirty="0" err="1" smtClean="0">
                <a:solidFill>
                  <a:schemeClr val="bg1"/>
                </a:solidFill>
                <a:latin typeface="Tekton Pro" panose="020F0603020208020904" pitchFamily="34" charset="0"/>
              </a:rPr>
              <a:t>Hlg</a:t>
            </a:r>
            <a:r>
              <a:rPr lang="de-DE" sz="2400" dirty="0" smtClean="0">
                <a:solidFill>
                  <a:schemeClr val="bg1"/>
                </a:solidFill>
                <a:latin typeface="Tekton Pro" panose="020F0603020208020904" pitchFamily="34" charset="0"/>
              </a:rPr>
              <a:t> Servatius zu Tode geschleift, da er nicht den römischen Göttern opfern wollte </a:t>
            </a:r>
            <a:r>
              <a:rPr lang="de-DE" sz="2800" dirty="0" smtClean="0">
                <a:solidFill>
                  <a:schemeClr val="bg1"/>
                </a:solidFill>
                <a:latin typeface="Tekton Pro" panose="020F0603020208020904" pitchFamily="34" charset="0"/>
              </a:rPr>
              <a:t>)</a:t>
            </a:r>
            <a:endParaRPr lang="de-DE" sz="2800" dirty="0">
              <a:solidFill>
                <a:schemeClr val="bg1"/>
              </a:solidFill>
              <a:latin typeface="Tekton Pro" panose="020F0603020208020904" pitchFamily="34" charset="0"/>
            </a:endParaRPr>
          </a:p>
        </p:txBody>
      </p:sp>
    </p:spTree>
    <p:extLst>
      <p:ext uri="{BB962C8B-B14F-4D97-AF65-F5344CB8AC3E}">
        <p14:creationId xmlns:p14="http://schemas.microsoft.com/office/powerpoint/2010/main" val="2285034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85000"/>
              </a:schemeClr>
            </a:gs>
            <a:gs pos="100000">
              <a:schemeClr val="bg1">
                <a:lumMod val="50000"/>
              </a:schemeClr>
            </a:gs>
          </a:gsLst>
          <a:lin ang="0" scaled="1"/>
          <a:tileRect/>
        </a:gradFill>
        <a:effectLst/>
      </p:bgPr>
    </p:bg>
    <p:spTree>
      <p:nvGrpSpPr>
        <p:cNvPr id="1" name=""/>
        <p:cNvGrpSpPr/>
        <p:nvPr/>
      </p:nvGrpSpPr>
      <p:grpSpPr>
        <a:xfrm>
          <a:off x="0" y="0"/>
          <a:ext cx="0" cy="0"/>
          <a:chOff x="0" y="0"/>
          <a:chExt cx="0" cy="0"/>
        </a:xfrm>
      </p:grpSpPr>
      <p:pic>
        <p:nvPicPr>
          <p:cNvPr id="3" name="Grafik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2793" y="187950"/>
            <a:ext cx="9824226" cy="6433157"/>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80584959"/>
      </p:ext>
    </p:extLst>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5400000">
            <a:off x="2276237" y="1425250"/>
            <a:ext cx="6330391" cy="39928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4538881"/>
      </p:ext>
    </p:extLst>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3120478" y="1644013"/>
            <a:ext cx="6077414" cy="3413856"/>
          </a:xfrm>
          <a:prstGeom prst="rect">
            <a:avLst/>
          </a:prstGeom>
          <a:ln>
            <a:noFill/>
          </a:ln>
          <a:effectLst>
            <a:outerShdw blurRad="292100" dist="139700" dir="2700000" algn="tl" rotWithShape="0">
              <a:srgbClr val="333333">
                <a:alpha val="65000"/>
              </a:srgbClr>
            </a:outerShdw>
          </a:effectLst>
        </p:spPr>
      </p:pic>
      <p:pic>
        <p:nvPicPr>
          <p:cNvPr id="3" name="Grafik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698413" y="1644013"/>
            <a:ext cx="6077414" cy="3413856"/>
          </a:xfrm>
          <a:prstGeom prst="rect">
            <a:avLst/>
          </a:prstGeom>
          <a:ln>
            <a:noFill/>
          </a:ln>
          <a:effectLst>
            <a:outerShdw blurRad="292100" dist="139700" dir="2700000" algn="tl" rotWithShape="0">
              <a:srgbClr val="333333">
                <a:alpha val="65000"/>
              </a:srgbClr>
            </a:outerShdw>
          </a:effectLst>
        </p:spPr>
      </p:pic>
      <p:sp>
        <p:nvSpPr>
          <p:cNvPr id="4" name="Textfeld 3"/>
          <p:cNvSpPr txBox="1"/>
          <p:nvPr/>
        </p:nvSpPr>
        <p:spPr>
          <a:xfrm>
            <a:off x="8271148" y="101600"/>
            <a:ext cx="3819252" cy="6555641"/>
          </a:xfrm>
          <a:prstGeom prst="rect">
            <a:avLst/>
          </a:prstGeom>
          <a:noFill/>
        </p:spPr>
        <p:txBody>
          <a:bodyPr wrap="square" rtlCol="0">
            <a:spAutoFit/>
          </a:bodyPr>
          <a:lstStyle/>
          <a:p>
            <a:r>
              <a:rPr lang="de-DE" sz="2000" dirty="0" smtClean="0">
                <a:latin typeface="Tekton Pro" panose="020F0603020208020904" pitchFamily="34" charset="0"/>
              </a:rPr>
              <a:t>Die </a:t>
            </a:r>
            <a:r>
              <a:rPr lang="de-DE" sz="2000" dirty="0">
                <a:latin typeface="Tekton Pro" panose="020F0603020208020904" pitchFamily="34" charset="0"/>
              </a:rPr>
              <a:t>K</a:t>
            </a:r>
            <a:r>
              <a:rPr lang="de-DE" sz="2000" dirty="0" smtClean="0">
                <a:latin typeface="Tekton Pro" panose="020F0603020208020904" pitchFamily="34" charset="0"/>
              </a:rPr>
              <a:t>irche </a:t>
            </a:r>
            <a:r>
              <a:rPr lang="de-DE" sz="2000" b="1" u="sng" dirty="0" smtClean="0">
                <a:latin typeface="Tekton Pro" panose="020F0603020208020904" pitchFamily="34" charset="0"/>
              </a:rPr>
              <a:t>St </a:t>
            </a:r>
            <a:r>
              <a:rPr lang="de-DE" sz="2000" b="1" u="sng" dirty="0" err="1" smtClean="0">
                <a:latin typeface="Tekton Pro" panose="020F0603020208020904" pitchFamily="34" charset="0"/>
              </a:rPr>
              <a:t>Sernin</a:t>
            </a:r>
            <a:endParaRPr lang="de-DE" sz="2000" b="1" u="sng" dirty="0" smtClean="0">
              <a:latin typeface="Tekton Pro" panose="020F0603020208020904" pitchFamily="34" charset="0"/>
            </a:endParaRPr>
          </a:p>
          <a:p>
            <a:r>
              <a:rPr lang="de-DE" sz="2000" dirty="0" smtClean="0">
                <a:latin typeface="Tekton Pro" panose="020F0603020208020904" pitchFamily="34" charset="0"/>
              </a:rPr>
              <a:t>wurde </a:t>
            </a:r>
            <a:r>
              <a:rPr lang="de-DE" sz="2000" dirty="0">
                <a:latin typeface="Tekton Pro" panose="020F0603020208020904" pitchFamily="34" charset="0"/>
              </a:rPr>
              <a:t>zwischen dem 11. und 14. Jahrhundert zu Ehren des heiligen </a:t>
            </a:r>
            <a:r>
              <a:rPr lang="de-DE" sz="2000" dirty="0" err="1">
                <a:latin typeface="Tekton Pro" panose="020F0603020208020904" pitchFamily="34" charset="0"/>
              </a:rPr>
              <a:t>Saturninus</a:t>
            </a:r>
            <a:r>
              <a:rPr lang="de-DE" sz="2000" dirty="0">
                <a:latin typeface="Tekton Pro" panose="020F0603020208020904" pitchFamily="34" charset="0"/>
              </a:rPr>
              <a:t>, </a:t>
            </a:r>
            <a:r>
              <a:rPr lang="de-DE" sz="2000" dirty="0" smtClean="0">
                <a:latin typeface="Tekton Pro" panose="020F0603020208020904" pitchFamily="34" charset="0"/>
              </a:rPr>
              <a:t>des ersten  Bischofs und </a:t>
            </a:r>
            <a:r>
              <a:rPr lang="de-DE" sz="2000" dirty="0" err="1" smtClean="0">
                <a:latin typeface="Tekton Pro" panose="020F0603020208020904" pitchFamily="34" charset="0"/>
              </a:rPr>
              <a:t>Märtyreres</a:t>
            </a:r>
            <a:r>
              <a:rPr lang="de-DE" sz="2000" dirty="0" smtClean="0">
                <a:latin typeface="Tekton Pro" panose="020F0603020208020904" pitchFamily="34" charset="0"/>
              </a:rPr>
              <a:t> der Stadt errichtet</a:t>
            </a:r>
            <a:r>
              <a:rPr lang="de-DE" sz="2000" dirty="0">
                <a:latin typeface="Tekton Pro" panose="020F0603020208020904" pitchFamily="34" charset="0"/>
              </a:rPr>
              <a:t>. </a:t>
            </a:r>
            <a:r>
              <a:rPr lang="de-DE" sz="2000" dirty="0" smtClean="0">
                <a:latin typeface="Tekton Pro" panose="020F0603020208020904" pitchFamily="34" charset="0"/>
              </a:rPr>
              <a:t>Es ist die größte romanische Kirche in Europa und  stellt </a:t>
            </a:r>
            <a:r>
              <a:rPr lang="de-DE" sz="2000" dirty="0">
                <a:latin typeface="Tekton Pro" panose="020F0603020208020904" pitchFamily="34" charset="0"/>
              </a:rPr>
              <a:t>eine wichtige Etappe auf dem Jakobsweg </a:t>
            </a:r>
            <a:r>
              <a:rPr lang="de-DE" sz="2000" dirty="0" smtClean="0">
                <a:latin typeface="Tekton Pro" panose="020F0603020208020904" pitchFamily="34" charset="0"/>
              </a:rPr>
              <a:t>dar.</a:t>
            </a:r>
            <a:endParaRPr lang="de-DE" sz="2000" dirty="0">
              <a:latin typeface="Tekton Pro" panose="020F0603020208020904" pitchFamily="34" charset="0"/>
            </a:endParaRPr>
          </a:p>
          <a:p>
            <a:r>
              <a:rPr lang="de-DE" sz="2000" dirty="0" smtClean="0">
                <a:latin typeface="Tekton Pro" panose="020F0603020208020904" pitchFamily="34" charset="0"/>
              </a:rPr>
              <a:t>Die Größe der Kirche war notwendig, da sie als Pilgerkirche diente. Sie beherbergte bis zur französischen </a:t>
            </a:r>
            <a:r>
              <a:rPr lang="de-DE" sz="2000" dirty="0" err="1" smtClean="0">
                <a:latin typeface="Tekton Pro" panose="020F0603020208020904" pitchFamily="34" charset="0"/>
              </a:rPr>
              <a:t>Revilution</a:t>
            </a:r>
            <a:r>
              <a:rPr lang="de-DE" sz="2000" dirty="0" smtClean="0">
                <a:latin typeface="Tekton Pro" panose="020F0603020208020904" pitchFamily="34" charset="0"/>
              </a:rPr>
              <a:t> eine Vielzahl von exquisiten  Reliquien, darunter die der  6  Apostel (Jakobus </a:t>
            </a:r>
            <a:r>
              <a:rPr lang="de-DE" sz="2000" dirty="0" err="1" smtClean="0">
                <a:latin typeface="Tekton Pro" panose="020F0603020208020904" pitchFamily="34" charset="0"/>
              </a:rPr>
              <a:t>d.Ä</a:t>
            </a:r>
            <a:r>
              <a:rPr lang="de-DE" sz="2000" dirty="0" smtClean="0">
                <a:latin typeface="Tekton Pro" panose="020F0603020208020904" pitchFamily="34" charset="0"/>
              </a:rPr>
              <a:t>., Jakobus d.J. , Simon, Judas, Philippus, Barnabas), so dass die Kirche damit warb, dass es eigentlich gar nicht mehr  notwendig sei, bis nach Santiago weiter zu wandern…</a:t>
            </a:r>
            <a:endParaRPr lang="de-DE" sz="2000" dirty="0">
              <a:latin typeface="Tekton Pro" panose="020F0603020208020904" pitchFamily="34" charset="0"/>
            </a:endParaRPr>
          </a:p>
        </p:txBody>
      </p:sp>
    </p:spTree>
    <p:extLst>
      <p:ext uri="{BB962C8B-B14F-4D97-AF65-F5344CB8AC3E}">
        <p14:creationId xmlns:p14="http://schemas.microsoft.com/office/powerpoint/2010/main" val="2646453581"/>
      </p:ext>
    </p:extLst>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85240558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2121999579"/>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93069" y="193064"/>
            <a:ext cx="3979618" cy="6129677"/>
          </a:xfrm>
          <a:prstGeom prst="rect">
            <a:avLst/>
          </a:prstGeom>
          <a:ln>
            <a:noFill/>
          </a:ln>
          <a:effectLst>
            <a:outerShdw blurRad="292100" dist="139700" dir="2700000" algn="tl" rotWithShape="0">
              <a:srgbClr val="333333">
                <a:alpha val="65000"/>
              </a:srgbClr>
            </a:outerShdw>
          </a:effectLst>
        </p:spPr>
      </p:pic>
      <p:pic>
        <p:nvPicPr>
          <p:cNvPr id="6" name="Grafik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3425424" y="1295474"/>
            <a:ext cx="5817442" cy="3669461"/>
          </a:xfrm>
          <a:prstGeom prst="rect">
            <a:avLst/>
          </a:prstGeom>
          <a:ln>
            <a:noFill/>
          </a:ln>
          <a:effectLst>
            <a:outerShdw blurRad="292100" dist="139700" dir="2700000" algn="tl" rotWithShape="0">
              <a:srgbClr val="333333">
                <a:alpha val="65000"/>
              </a:srgbClr>
            </a:outerShdw>
          </a:effectLst>
        </p:spPr>
      </p:pic>
      <p:pic>
        <p:nvPicPr>
          <p:cNvPr id="7" name="Grafik 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495603" y="221483"/>
            <a:ext cx="3000495" cy="3601217"/>
          </a:xfrm>
          <a:prstGeom prst="rect">
            <a:avLst/>
          </a:prstGeom>
          <a:ln>
            <a:noFill/>
          </a:ln>
          <a:effectLst>
            <a:outerShdw blurRad="292100" dist="139700" dir="2700000" algn="tl" rotWithShape="0">
              <a:srgbClr val="333333">
                <a:alpha val="65000"/>
              </a:srgbClr>
            </a:outerShdw>
          </a:effectLst>
        </p:spPr>
      </p:pic>
      <p:sp>
        <p:nvSpPr>
          <p:cNvPr id="8" name="Textfeld 7"/>
          <p:cNvSpPr txBox="1"/>
          <p:nvPr/>
        </p:nvSpPr>
        <p:spPr>
          <a:xfrm>
            <a:off x="8303080" y="3995678"/>
            <a:ext cx="3990520" cy="2862322"/>
          </a:xfrm>
          <a:prstGeom prst="rect">
            <a:avLst/>
          </a:prstGeom>
          <a:noFill/>
        </p:spPr>
        <p:txBody>
          <a:bodyPr wrap="square" rtlCol="0">
            <a:spAutoFit/>
          </a:bodyPr>
          <a:lstStyle/>
          <a:p>
            <a:r>
              <a:rPr lang="de-DE" sz="2000" dirty="0" smtClean="0">
                <a:latin typeface="Tekton Pro" panose="020F0603020208020904" pitchFamily="34" charset="0"/>
              </a:rPr>
              <a:t>Romanische Fresken im Seitenschiff:</a:t>
            </a:r>
          </a:p>
          <a:p>
            <a:pPr marL="285750" indent="-285750">
              <a:buFontTx/>
              <a:buChar char="-"/>
            </a:pPr>
            <a:r>
              <a:rPr lang="de-DE" sz="2000" dirty="0" smtClean="0">
                <a:latin typeface="Tekton Pro" panose="020F0603020208020904" pitchFamily="34" charset="0"/>
              </a:rPr>
              <a:t>Die Ostererzählung nach Markus</a:t>
            </a:r>
          </a:p>
          <a:p>
            <a:pPr marL="285750" indent="-285750">
              <a:buFontTx/>
              <a:buChar char="-"/>
            </a:pPr>
            <a:r>
              <a:rPr lang="de-DE" sz="2000" dirty="0" smtClean="0">
                <a:latin typeface="Tekton Pro" panose="020F0603020208020904" pitchFamily="34" charset="0"/>
              </a:rPr>
              <a:t>Zwei Soldaten bewachen das Grab, die drei Frauen kommen zum Grab</a:t>
            </a:r>
          </a:p>
          <a:p>
            <a:pPr marL="285750" indent="-285750">
              <a:buFontTx/>
              <a:buChar char="-"/>
            </a:pPr>
            <a:r>
              <a:rPr lang="de-DE" sz="2000" dirty="0" smtClean="0">
                <a:latin typeface="Tekton Pro" panose="020F0603020208020904" pitchFamily="34" charset="0"/>
              </a:rPr>
              <a:t>Bild des triumphierenden Christus</a:t>
            </a:r>
          </a:p>
          <a:p>
            <a:pPr marL="285750" indent="-285750">
              <a:buFontTx/>
              <a:buChar char="-"/>
            </a:pPr>
            <a:r>
              <a:rPr lang="de-DE" sz="2000" dirty="0" smtClean="0">
                <a:latin typeface="Tekton Pro" panose="020F0603020208020904" pitchFamily="34" charset="0"/>
              </a:rPr>
              <a:t>Daneben die „ </a:t>
            </a:r>
            <a:r>
              <a:rPr lang="de-DE" sz="2000" dirty="0" err="1" smtClean="0">
                <a:latin typeface="Tekton Pro" panose="020F0603020208020904" pitchFamily="34" charset="0"/>
              </a:rPr>
              <a:t>Noli</a:t>
            </a:r>
            <a:r>
              <a:rPr lang="de-DE" sz="2000" dirty="0" smtClean="0">
                <a:latin typeface="Tekton Pro" panose="020F0603020208020904" pitchFamily="34" charset="0"/>
              </a:rPr>
              <a:t> </a:t>
            </a:r>
            <a:r>
              <a:rPr lang="de-DE" sz="2000" dirty="0" err="1" smtClean="0">
                <a:latin typeface="Tekton Pro" panose="020F0603020208020904" pitchFamily="34" charset="0"/>
              </a:rPr>
              <a:t>me</a:t>
            </a:r>
            <a:r>
              <a:rPr lang="de-DE" sz="2000" dirty="0" smtClean="0">
                <a:latin typeface="Tekton Pro" panose="020F0603020208020904" pitchFamily="34" charset="0"/>
              </a:rPr>
              <a:t> </a:t>
            </a:r>
            <a:r>
              <a:rPr lang="de-DE" sz="2000" dirty="0" err="1" smtClean="0">
                <a:latin typeface="Tekton Pro" panose="020F0603020208020904" pitchFamily="34" charset="0"/>
              </a:rPr>
              <a:t>tangere</a:t>
            </a:r>
            <a:r>
              <a:rPr lang="de-DE" sz="2000" dirty="0" smtClean="0">
                <a:latin typeface="Tekton Pro" panose="020F0603020208020904" pitchFamily="34" charset="0"/>
              </a:rPr>
              <a:t>“ Szene</a:t>
            </a:r>
            <a:endParaRPr lang="de-DE" sz="2000" dirty="0">
              <a:latin typeface="Tekton Pro" panose="020F0603020208020904" pitchFamily="34" charset="0"/>
            </a:endParaRPr>
          </a:p>
        </p:txBody>
      </p:sp>
    </p:spTree>
    <p:extLst>
      <p:ext uri="{BB962C8B-B14F-4D97-AF65-F5344CB8AC3E}">
        <p14:creationId xmlns:p14="http://schemas.microsoft.com/office/powerpoint/2010/main" val="2945302240"/>
      </p:ext>
    </p:extLst>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703"/>
            <a:ext cx="12192000" cy="6848593"/>
          </a:xfrm>
          <a:prstGeom prst="rect">
            <a:avLst/>
          </a:prstGeom>
          <a:solidFill>
            <a:schemeClr val="tx2">
              <a:lumMod val="40000"/>
              <a:lumOff val="60000"/>
            </a:schemeClr>
          </a:solidFill>
        </p:spPr>
      </p:pic>
      <p:sp>
        <p:nvSpPr>
          <p:cNvPr id="3" name="Textfeld 2"/>
          <p:cNvSpPr txBox="1"/>
          <p:nvPr/>
        </p:nvSpPr>
        <p:spPr>
          <a:xfrm>
            <a:off x="342900" y="2502336"/>
            <a:ext cx="4826000" cy="4154984"/>
          </a:xfrm>
          <a:prstGeom prst="rect">
            <a:avLst/>
          </a:prstGeom>
          <a:solidFill>
            <a:schemeClr val="tx2">
              <a:lumMod val="40000"/>
              <a:lumOff val="60000"/>
              <a:alpha val="66000"/>
            </a:schemeClr>
          </a:solidFill>
        </p:spPr>
        <p:txBody>
          <a:bodyPr wrap="square" rtlCol="0">
            <a:spAutoFit/>
          </a:bodyPr>
          <a:lstStyle/>
          <a:p>
            <a:r>
              <a:rPr lang="de-DE" sz="2400" dirty="0" smtClean="0">
                <a:latin typeface="Tekton Pro" panose="020F0603020208020904" pitchFamily="34" charset="0"/>
              </a:rPr>
              <a:t>Im Chor: </a:t>
            </a:r>
            <a:br>
              <a:rPr lang="de-DE" sz="2400" dirty="0" smtClean="0">
                <a:latin typeface="Tekton Pro" panose="020F0603020208020904" pitchFamily="34" charset="0"/>
              </a:rPr>
            </a:br>
            <a:r>
              <a:rPr lang="de-DE" sz="2400" dirty="0" smtClean="0">
                <a:latin typeface="Tekton Pro" panose="020F0603020208020904" pitchFamily="34" charset="0"/>
              </a:rPr>
              <a:t>Sieben Reliefs </a:t>
            </a:r>
            <a:r>
              <a:rPr lang="de-DE" sz="2400" dirty="0">
                <a:latin typeface="Tekton Pro" panose="020F0603020208020904" pitchFamily="34" charset="0"/>
              </a:rPr>
              <a:t>aus hellem </a:t>
            </a:r>
            <a:r>
              <a:rPr lang="de-DE" sz="2400" dirty="0" smtClean="0">
                <a:latin typeface="Tekton Pro" panose="020F0603020208020904" pitchFamily="34" charset="0"/>
              </a:rPr>
              <a:t>Marmor aus </a:t>
            </a:r>
            <a:r>
              <a:rPr lang="de-DE" sz="2400" dirty="0">
                <a:latin typeface="Tekton Pro" panose="020F0603020208020904" pitchFamily="34" charset="0"/>
              </a:rPr>
              <a:t>dem ausgehenden 11. </a:t>
            </a:r>
            <a:r>
              <a:rPr lang="de-DE" sz="2400" dirty="0" err="1" smtClean="0">
                <a:latin typeface="Tekton Pro" panose="020F0603020208020904" pitchFamily="34" charset="0"/>
              </a:rPr>
              <a:t>Jhdt</a:t>
            </a:r>
            <a:r>
              <a:rPr lang="de-DE" sz="2400" dirty="0">
                <a:latin typeface="Tekton Pro" panose="020F0603020208020904" pitchFamily="34" charset="0"/>
              </a:rPr>
              <a:t> </a:t>
            </a:r>
            <a:r>
              <a:rPr lang="de-DE" sz="2400" dirty="0" smtClean="0">
                <a:latin typeface="Tekton Pro" panose="020F0603020208020904" pitchFamily="34" charset="0"/>
              </a:rPr>
              <a:t>von </a:t>
            </a:r>
            <a:r>
              <a:rPr lang="de-DE" sz="2400" dirty="0">
                <a:latin typeface="Tekton Pro" panose="020F0603020208020904" pitchFamily="34" charset="0"/>
              </a:rPr>
              <a:t>Bernardus </a:t>
            </a:r>
            <a:r>
              <a:rPr lang="de-DE" sz="2400" dirty="0" err="1">
                <a:latin typeface="Tekton Pro" panose="020F0603020208020904" pitchFamily="34" charset="0"/>
              </a:rPr>
              <a:t>Gelduinus</a:t>
            </a:r>
            <a:r>
              <a:rPr lang="de-DE" sz="2400" dirty="0">
                <a:latin typeface="Tekton Pro" panose="020F0603020208020904" pitchFamily="34" charset="0"/>
              </a:rPr>
              <a:t> </a:t>
            </a:r>
            <a:br>
              <a:rPr lang="de-DE" sz="2400" dirty="0">
                <a:latin typeface="Tekton Pro" panose="020F0603020208020904" pitchFamily="34" charset="0"/>
              </a:rPr>
            </a:br>
            <a:r>
              <a:rPr lang="de-DE" sz="2400" dirty="0" smtClean="0">
                <a:latin typeface="Tekton Pro" panose="020F0603020208020904" pitchFamily="34" charset="0"/>
              </a:rPr>
              <a:t>Es handelt sich um die erste </a:t>
            </a:r>
            <a:r>
              <a:rPr lang="de-DE" sz="2400" dirty="0">
                <a:latin typeface="Tekton Pro" panose="020F0603020208020904" pitchFamily="34" charset="0"/>
              </a:rPr>
              <a:t>g</a:t>
            </a:r>
            <a:r>
              <a:rPr lang="de-DE" sz="2400" dirty="0" smtClean="0">
                <a:latin typeface="Tekton Pro" panose="020F0603020208020904" pitchFamily="34" charset="0"/>
              </a:rPr>
              <a:t>roße Figurenplastik der Romanik, </a:t>
            </a:r>
            <a:br>
              <a:rPr lang="de-DE" sz="2400" dirty="0" smtClean="0">
                <a:latin typeface="Tekton Pro" panose="020F0603020208020904" pitchFamily="34" charset="0"/>
              </a:rPr>
            </a:br>
            <a:r>
              <a:rPr lang="de-DE" sz="2400" dirty="0" smtClean="0">
                <a:latin typeface="Tekton Pro" panose="020F0603020208020904" pitchFamily="34" charset="0"/>
              </a:rPr>
              <a:t>beeinflusst von ottonischen Elfenbeinarbeiten und </a:t>
            </a:r>
            <a:r>
              <a:rPr lang="de-DE" sz="2400" dirty="0" err="1" smtClean="0">
                <a:latin typeface="Tekton Pro" panose="020F0603020208020904" pitchFamily="34" charset="0"/>
              </a:rPr>
              <a:t>gallo</a:t>
            </a:r>
            <a:r>
              <a:rPr lang="de-DE" sz="2400" dirty="0" smtClean="0">
                <a:latin typeface="Tekton Pro" panose="020F0603020208020904" pitchFamily="34" charset="0"/>
              </a:rPr>
              <a:t>-römischen Grabsteinen</a:t>
            </a:r>
          </a:p>
          <a:p>
            <a:r>
              <a:rPr lang="de-DE" sz="2400" dirty="0" smtClean="0">
                <a:latin typeface="Tekton Pro" panose="020F0603020208020904" pitchFamily="34" charset="0"/>
              </a:rPr>
              <a:t>Christus in der Mandorla, flankiert  von zwei Erzengeln</a:t>
            </a:r>
            <a:endParaRPr lang="de-DE" sz="2400" dirty="0">
              <a:latin typeface="Tekton Pro" panose="020F0603020208020904" pitchFamily="34" charset="0"/>
            </a:endParaRPr>
          </a:p>
        </p:txBody>
      </p:sp>
    </p:spTree>
    <p:extLst>
      <p:ext uri="{BB962C8B-B14F-4D97-AF65-F5344CB8AC3E}">
        <p14:creationId xmlns:p14="http://schemas.microsoft.com/office/powerpoint/2010/main" val="705832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09031" y="410765"/>
            <a:ext cx="5776333" cy="4110744"/>
          </a:xfrm>
          <a:prstGeom prst="rect">
            <a:avLst/>
          </a:prstGeom>
        </p:spPr>
      </p:pic>
      <p:pic>
        <p:nvPicPr>
          <p:cNvPr id="5" name="Grafik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80567" y="550465"/>
            <a:ext cx="3837199" cy="5966142"/>
          </a:xfrm>
          <a:prstGeom prst="rect">
            <a:avLst/>
          </a:prstGeom>
        </p:spPr>
      </p:pic>
      <p:sp>
        <p:nvSpPr>
          <p:cNvPr id="6" name="Textfeld 5"/>
          <p:cNvSpPr txBox="1"/>
          <p:nvPr/>
        </p:nvSpPr>
        <p:spPr>
          <a:xfrm>
            <a:off x="1789019" y="5130800"/>
            <a:ext cx="3616355" cy="1077218"/>
          </a:xfrm>
          <a:prstGeom prst="rect">
            <a:avLst/>
          </a:prstGeom>
          <a:noFill/>
        </p:spPr>
        <p:txBody>
          <a:bodyPr wrap="square" rtlCol="0">
            <a:spAutoFit/>
          </a:bodyPr>
          <a:lstStyle/>
          <a:p>
            <a:r>
              <a:rPr lang="de-DE" sz="3200" dirty="0" smtClean="0">
                <a:latin typeface="Tekton Pro" panose="020F0603020208020904" pitchFamily="34" charset="0"/>
              </a:rPr>
              <a:t>… weitere </a:t>
            </a:r>
            <a:r>
              <a:rPr lang="de-DE" sz="3200" dirty="0" err="1" smtClean="0">
                <a:latin typeface="Tekton Pro" panose="020F0603020208020904" pitchFamily="34" charset="0"/>
              </a:rPr>
              <a:t>Reliquare</a:t>
            </a:r>
            <a:r>
              <a:rPr lang="de-DE" sz="3200" dirty="0" smtClean="0">
                <a:latin typeface="Tekton Pro" panose="020F0603020208020904" pitchFamily="34" charset="0"/>
              </a:rPr>
              <a:t> (Jakobus und Georg)</a:t>
            </a:r>
            <a:endParaRPr lang="de-DE" sz="3200" dirty="0">
              <a:latin typeface="Tekton Pro" panose="020F0603020208020904" pitchFamily="34" charset="0"/>
            </a:endParaRPr>
          </a:p>
        </p:txBody>
      </p:sp>
    </p:spTree>
    <p:extLst>
      <p:ext uri="{BB962C8B-B14F-4D97-AF65-F5344CB8AC3E}">
        <p14:creationId xmlns:p14="http://schemas.microsoft.com/office/powerpoint/2010/main" val="3233034482"/>
      </p:ext>
    </p:extLst>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3075096155"/>
      </p:ext>
    </p:extLst>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rotWithShape="1">
          <a:blip r:embed="rId2" cstate="email">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a:ext>
            </a:extLst>
          </a:blip>
          <a:srcRect/>
          <a:stretch/>
        </p:blipFill>
        <p:spPr>
          <a:xfrm>
            <a:off x="533400" y="3113544"/>
            <a:ext cx="5308600" cy="2789918"/>
          </a:xfrm>
          <a:prstGeom prst="rect">
            <a:avLst/>
          </a:prstGeom>
        </p:spPr>
      </p:pic>
      <p:pic>
        <p:nvPicPr>
          <p:cNvPr id="2" name="Grafik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330375" y="282187"/>
            <a:ext cx="4768926" cy="2678841"/>
          </a:xfrm>
          <a:prstGeom prst="rect">
            <a:avLst/>
          </a:prstGeom>
        </p:spPr>
      </p:pic>
      <p:pic>
        <p:nvPicPr>
          <p:cNvPr id="5" name="Grafik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5400000">
            <a:off x="6703203" y="1653354"/>
            <a:ext cx="6257155" cy="3514822"/>
          </a:xfrm>
          <a:prstGeom prst="rect">
            <a:avLst/>
          </a:prstGeom>
        </p:spPr>
      </p:pic>
      <p:sp>
        <p:nvSpPr>
          <p:cNvPr id="7" name="Textfeld 6"/>
          <p:cNvSpPr txBox="1"/>
          <p:nvPr/>
        </p:nvSpPr>
        <p:spPr>
          <a:xfrm>
            <a:off x="6272918" y="3430800"/>
            <a:ext cx="1601081" cy="3108543"/>
          </a:xfrm>
          <a:prstGeom prst="rect">
            <a:avLst/>
          </a:prstGeom>
          <a:noFill/>
        </p:spPr>
        <p:txBody>
          <a:bodyPr wrap="square" rtlCol="0">
            <a:spAutoFit/>
          </a:bodyPr>
          <a:lstStyle/>
          <a:p>
            <a:r>
              <a:rPr lang="de-DE" sz="2800" dirty="0" smtClean="0">
                <a:latin typeface="Tekton Pro" panose="020F0603020208020904" pitchFamily="34" charset="0"/>
              </a:rPr>
              <a:t>Ich wusste nicht, dass es eine </a:t>
            </a:r>
            <a:r>
              <a:rPr lang="de-DE" sz="2800" dirty="0" err="1" smtClean="0">
                <a:latin typeface="Tekton Pro" panose="020F0603020208020904" pitchFamily="34" charset="0"/>
              </a:rPr>
              <a:t>Hlg</a:t>
            </a:r>
            <a:r>
              <a:rPr lang="de-DE" sz="2800" dirty="0" smtClean="0">
                <a:latin typeface="Tekton Pro" panose="020F0603020208020904" pitchFamily="34" charset="0"/>
              </a:rPr>
              <a:t> Susanna gibt…</a:t>
            </a:r>
            <a:endParaRPr lang="de-DE" sz="2800" dirty="0">
              <a:latin typeface="Tekton Pro" panose="020F0603020208020904" pitchFamily="34" charset="0"/>
            </a:endParaRPr>
          </a:p>
        </p:txBody>
      </p:sp>
      <p:sp>
        <p:nvSpPr>
          <p:cNvPr id="9" name="Textfeld 8"/>
          <p:cNvSpPr txBox="1"/>
          <p:nvPr/>
        </p:nvSpPr>
        <p:spPr>
          <a:xfrm>
            <a:off x="273794" y="6014701"/>
            <a:ext cx="4882940" cy="830997"/>
          </a:xfrm>
          <a:prstGeom prst="rect">
            <a:avLst/>
          </a:prstGeom>
          <a:noFill/>
        </p:spPr>
        <p:txBody>
          <a:bodyPr wrap="none" rtlCol="0">
            <a:spAutoFit/>
          </a:bodyPr>
          <a:lstStyle/>
          <a:p>
            <a:r>
              <a:rPr lang="de-DE" sz="2400" dirty="0" smtClean="0">
                <a:latin typeface="Tekton Pro" panose="020F0603020208020904" pitchFamily="34" charset="0"/>
              </a:rPr>
              <a:t>Emailliere Schatulle mit Kreuzreliquie,</a:t>
            </a:r>
            <a:br>
              <a:rPr lang="de-DE" sz="2400" dirty="0" smtClean="0">
                <a:latin typeface="Tekton Pro" panose="020F0603020208020904" pitchFamily="34" charset="0"/>
              </a:rPr>
            </a:br>
            <a:r>
              <a:rPr lang="de-DE" sz="2000" dirty="0" smtClean="0">
                <a:latin typeface="Tekton Pro" panose="020F0603020208020904" pitchFamily="34" charset="0"/>
              </a:rPr>
              <a:t>1200 </a:t>
            </a:r>
            <a:r>
              <a:rPr lang="de-DE" sz="2400" dirty="0" smtClean="0">
                <a:latin typeface="Tekton Pro" panose="020F0603020208020904" pitchFamily="34" charset="0"/>
              </a:rPr>
              <a:t>, Limoges</a:t>
            </a:r>
            <a:endParaRPr lang="de-DE" sz="2400" dirty="0">
              <a:latin typeface="Tekton Pro" panose="020F0603020208020904" pitchFamily="34" charset="0"/>
            </a:endParaRPr>
          </a:p>
        </p:txBody>
      </p:sp>
    </p:spTree>
    <p:extLst>
      <p:ext uri="{BB962C8B-B14F-4D97-AF65-F5344CB8AC3E}">
        <p14:creationId xmlns:p14="http://schemas.microsoft.com/office/powerpoint/2010/main" val="2025496825"/>
      </p:ext>
    </p:extLst>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9407"/>
            <a:ext cx="12192000" cy="6848593"/>
          </a:xfrm>
          <a:prstGeom prst="rect">
            <a:avLst/>
          </a:prstGeom>
        </p:spPr>
      </p:pic>
      <p:sp>
        <p:nvSpPr>
          <p:cNvPr id="5" name="Textfeld 4"/>
          <p:cNvSpPr txBox="1"/>
          <p:nvPr/>
        </p:nvSpPr>
        <p:spPr>
          <a:xfrm>
            <a:off x="165101" y="355600"/>
            <a:ext cx="3403599" cy="1938992"/>
          </a:xfrm>
          <a:prstGeom prst="rect">
            <a:avLst/>
          </a:prstGeom>
          <a:noFill/>
        </p:spPr>
        <p:txBody>
          <a:bodyPr wrap="square" rtlCol="0">
            <a:spAutoFit/>
          </a:bodyPr>
          <a:lstStyle/>
          <a:p>
            <a:r>
              <a:rPr lang="de-DE" sz="2400" dirty="0" smtClean="0">
                <a:solidFill>
                  <a:schemeClr val="bg1"/>
                </a:solidFill>
                <a:latin typeface="Tekton Pro" panose="020F0603020208020904" pitchFamily="34" charset="0"/>
              </a:rPr>
              <a:t>Ich hab zwar nirgendwo eine Beschreibung gefunden – </a:t>
            </a:r>
            <a:br>
              <a:rPr lang="de-DE" sz="2400" dirty="0" smtClean="0">
                <a:solidFill>
                  <a:schemeClr val="bg1"/>
                </a:solidFill>
                <a:latin typeface="Tekton Pro" panose="020F0603020208020904" pitchFamily="34" charset="0"/>
              </a:rPr>
            </a:br>
            <a:r>
              <a:rPr lang="de-DE" sz="2400" dirty="0" smtClean="0">
                <a:solidFill>
                  <a:schemeClr val="bg1"/>
                </a:solidFill>
                <a:latin typeface="Tekton Pro" panose="020F0603020208020904" pitchFamily="34" charset="0"/>
              </a:rPr>
              <a:t>aber ein modernes Altarbild  gab‘s auch ….</a:t>
            </a:r>
            <a:endParaRPr lang="de-DE" sz="2400" dirty="0">
              <a:solidFill>
                <a:schemeClr val="bg1"/>
              </a:solidFill>
              <a:latin typeface="Tekton Pro" panose="020F0603020208020904" pitchFamily="34" charset="0"/>
            </a:endParaRPr>
          </a:p>
        </p:txBody>
      </p:sp>
    </p:spTree>
    <p:extLst>
      <p:ext uri="{BB962C8B-B14F-4D97-AF65-F5344CB8AC3E}">
        <p14:creationId xmlns:p14="http://schemas.microsoft.com/office/powerpoint/2010/main" val="2850523077"/>
      </p:ext>
    </p:extLst>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451600" y="2481716"/>
            <a:ext cx="5612766" cy="4092265"/>
          </a:xfrm>
          <a:prstGeom prst="rect">
            <a:avLst/>
          </a:prstGeom>
          <a:ln>
            <a:noFill/>
          </a:ln>
          <a:effectLst>
            <a:outerShdw blurRad="292100" dist="139700" dir="2700000" algn="tl" rotWithShape="0">
              <a:srgbClr val="333333">
                <a:alpha val="65000"/>
              </a:srgbClr>
            </a:outerShdw>
          </a:effectLst>
        </p:spPr>
      </p:pic>
      <p:pic>
        <p:nvPicPr>
          <p:cNvPr id="3" name="Grafik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37647" y="235526"/>
            <a:ext cx="5872653" cy="4306285"/>
          </a:xfrm>
          <a:prstGeom prst="rect">
            <a:avLst/>
          </a:prstGeom>
          <a:ln>
            <a:noFill/>
          </a:ln>
          <a:effectLst>
            <a:outerShdw blurRad="292100" dist="139700" dir="2700000" algn="tl" rotWithShape="0">
              <a:srgbClr val="333333">
                <a:alpha val="65000"/>
              </a:srgbClr>
            </a:outerShdw>
          </a:effectLst>
        </p:spPr>
      </p:pic>
      <p:sp>
        <p:nvSpPr>
          <p:cNvPr id="5" name="Rechteck 4"/>
          <p:cNvSpPr/>
          <p:nvPr/>
        </p:nvSpPr>
        <p:spPr>
          <a:xfrm>
            <a:off x="0" y="4759236"/>
            <a:ext cx="6319347" cy="1938992"/>
          </a:xfrm>
          <a:prstGeom prst="rect">
            <a:avLst/>
          </a:prstGeom>
        </p:spPr>
        <p:txBody>
          <a:bodyPr wrap="square">
            <a:spAutoFit/>
          </a:bodyPr>
          <a:lstStyle/>
          <a:p>
            <a:r>
              <a:rPr lang="de-DE" sz="2400" dirty="0">
                <a:latin typeface="Tekton Pro" panose="020F0603020208020904" pitchFamily="34" charset="0"/>
              </a:rPr>
              <a:t>Porte </a:t>
            </a:r>
            <a:r>
              <a:rPr lang="de-DE" sz="2400" dirty="0" err="1" smtClean="0">
                <a:latin typeface="Tekton Pro" panose="020F0603020208020904" pitchFamily="34" charset="0"/>
              </a:rPr>
              <a:t>Miègeville</a:t>
            </a:r>
            <a:r>
              <a:rPr lang="de-DE" sz="2400" dirty="0" smtClean="0">
                <a:latin typeface="Tekton Pro" panose="020F0603020208020904" pitchFamily="34" charset="0"/>
              </a:rPr>
              <a:t> (Übersetzung: Mitte der Stadt) </a:t>
            </a:r>
            <a:r>
              <a:rPr lang="de-DE" sz="2400" dirty="0">
                <a:latin typeface="Tekton Pro" panose="020F0603020208020904" pitchFamily="34" charset="0"/>
              </a:rPr>
              <a:t>aus der Zeit um 1118. Das Tympanon zeigt die Himmelfahrt Christi, begleitet von vier Engeln; der Türsturz zeigt die aufschauenden Apostel; seitlich oberhalb </a:t>
            </a:r>
            <a:r>
              <a:rPr lang="de-DE" sz="2400" dirty="0" smtClean="0">
                <a:latin typeface="Tekton Pro" panose="020F0603020208020904" pitchFamily="34" charset="0"/>
              </a:rPr>
              <a:t>stehen </a:t>
            </a:r>
            <a:r>
              <a:rPr lang="de-DE" sz="2400" dirty="0">
                <a:latin typeface="Tekton Pro" panose="020F0603020208020904" pitchFamily="34" charset="0"/>
              </a:rPr>
              <a:t>Petrus und Jakobus</a:t>
            </a:r>
          </a:p>
        </p:txBody>
      </p:sp>
    </p:spTree>
    <p:extLst>
      <p:ext uri="{BB962C8B-B14F-4D97-AF65-F5344CB8AC3E}">
        <p14:creationId xmlns:p14="http://schemas.microsoft.com/office/powerpoint/2010/main" val="4041899884"/>
      </p:ext>
    </p:extLst>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850308" y="3273136"/>
            <a:ext cx="3151795" cy="3102216"/>
          </a:xfrm>
          <a:prstGeom prst="rect">
            <a:avLst/>
          </a:prstGeom>
        </p:spPr>
      </p:pic>
      <p:pic>
        <p:nvPicPr>
          <p:cNvPr id="3" name="Grafik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33370" y="161635"/>
            <a:ext cx="3388130" cy="4974067"/>
          </a:xfrm>
          <a:prstGeom prst="rect">
            <a:avLst/>
          </a:prstGeom>
          <a:ln>
            <a:noFill/>
          </a:ln>
          <a:effectLst>
            <a:outerShdw blurRad="292100" dist="139700" dir="2700000" algn="tl" rotWithShape="0">
              <a:srgbClr val="333333">
                <a:alpha val="65000"/>
              </a:srgbClr>
            </a:outerShdw>
          </a:effectLst>
        </p:spPr>
      </p:pic>
      <p:pic>
        <p:nvPicPr>
          <p:cNvPr id="4" name="Grafik 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850308" y="288635"/>
            <a:ext cx="3151795" cy="2890982"/>
          </a:xfrm>
          <a:prstGeom prst="rect">
            <a:avLst/>
          </a:prstGeom>
          <a:ln>
            <a:noFill/>
          </a:ln>
          <a:effectLst>
            <a:outerShdw blurRad="292100" dist="139700" dir="2700000" algn="tl" rotWithShape="0">
              <a:srgbClr val="333333">
                <a:alpha val="65000"/>
              </a:srgbClr>
            </a:outerShdw>
          </a:effectLst>
        </p:spPr>
      </p:pic>
      <p:pic>
        <p:nvPicPr>
          <p:cNvPr id="5" name="Grafik 4"/>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734468" y="3233755"/>
            <a:ext cx="3027061" cy="3061855"/>
          </a:xfrm>
          <a:prstGeom prst="rect">
            <a:avLst/>
          </a:prstGeom>
          <a:ln>
            <a:noFill/>
          </a:ln>
          <a:effectLst>
            <a:outerShdw blurRad="292100" dist="139700" dir="2700000" algn="tl" rotWithShape="0">
              <a:srgbClr val="333333">
                <a:alpha val="65000"/>
              </a:srgbClr>
            </a:outerShdw>
          </a:effectLst>
        </p:spPr>
      </p:pic>
      <p:pic>
        <p:nvPicPr>
          <p:cNvPr id="6" name="Grafik 5"/>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734468" y="288635"/>
            <a:ext cx="3027061" cy="2890982"/>
          </a:xfrm>
          <a:prstGeom prst="rect">
            <a:avLst/>
          </a:prstGeom>
          <a:ln>
            <a:noFill/>
          </a:ln>
          <a:effectLst>
            <a:outerShdw blurRad="292100" dist="139700" dir="2700000" algn="tl" rotWithShape="0">
              <a:srgbClr val="333333">
                <a:alpha val="65000"/>
              </a:srgbClr>
            </a:outerShdw>
          </a:effectLst>
        </p:spPr>
      </p:pic>
      <p:sp>
        <p:nvSpPr>
          <p:cNvPr id="7" name="Textfeld 6"/>
          <p:cNvSpPr txBox="1"/>
          <p:nvPr/>
        </p:nvSpPr>
        <p:spPr>
          <a:xfrm>
            <a:off x="0" y="5288340"/>
            <a:ext cx="5448300" cy="1569660"/>
          </a:xfrm>
          <a:prstGeom prst="rect">
            <a:avLst/>
          </a:prstGeom>
          <a:noFill/>
        </p:spPr>
        <p:txBody>
          <a:bodyPr wrap="square" rtlCol="0">
            <a:spAutoFit/>
          </a:bodyPr>
          <a:lstStyle/>
          <a:p>
            <a:r>
              <a:rPr lang="de-DE" sz="2400" dirty="0" smtClean="0">
                <a:latin typeface="Tekton Pro" panose="020F0603020208020904" pitchFamily="34" charset="0"/>
              </a:rPr>
              <a:t>Christi Himmelfahrt</a:t>
            </a:r>
          </a:p>
          <a:p>
            <a:r>
              <a:rPr lang="de-DE" sz="2400" dirty="0" smtClean="0">
                <a:latin typeface="Tekton Pro" panose="020F0603020208020904" pitchFamily="34" charset="0"/>
              </a:rPr>
              <a:t>…zwei Engel helfen noch ein bisschen nach</a:t>
            </a:r>
          </a:p>
          <a:p>
            <a:r>
              <a:rPr lang="de-DE" sz="2400" dirty="0" smtClean="0">
                <a:latin typeface="Tekton Pro" panose="020F0603020208020904" pitchFamily="34" charset="0"/>
              </a:rPr>
              <a:t>Zum ersten Mal erscheint dieses Motiv in einem Tympanon</a:t>
            </a:r>
            <a:endParaRPr lang="de-DE" sz="2400" dirty="0">
              <a:latin typeface="Tekton Pro" panose="020F0603020208020904" pitchFamily="34" charset="0"/>
            </a:endParaRPr>
          </a:p>
        </p:txBody>
      </p:sp>
      <p:sp>
        <p:nvSpPr>
          <p:cNvPr id="8" name="Textfeld 7"/>
          <p:cNvSpPr txBox="1"/>
          <p:nvPr/>
        </p:nvSpPr>
        <p:spPr>
          <a:xfrm>
            <a:off x="3710279" y="499714"/>
            <a:ext cx="2024189" cy="5016758"/>
          </a:xfrm>
          <a:prstGeom prst="rect">
            <a:avLst/>
          </a:prstGeom>
          <a:noFill/>
        </p:spPr>
        <p:txBody>
          <a:bodyPr wrap="square" rtlCol="0">
            <a:spAutoFit/>
          </a:bodyPr>
          <a:lstStyle/>
          <a:p>
            <a:pPr marL="285750" indent="-285750">
              <a:buFont typeface="Arial" panose="020B0604020202020204" pitchFamily="34" charset="0"/>
              <a:buChar char="•"/>
            </a:pPr>
            <a:r>
              <a:rPr lang="de-DE" sz="2000" dirty="0" smtClean="0">
                <a:latin typeface="Tekton Pro" panose="020F0603020208020904" pitchFamily="34" charset="0"/>
              </a:rPr>
              <a:t>Vertreibung aus dem Paradies</a:t>
            </a:r>
          </a:p>
          <a:p>
            <a:pPr marL="285750" indent="-285750">
              <a:buFont typeface="Arial" panose="020B0604020202020204" pitchFamily="34" charset="0"/>
              <a:buChar char="•"/>
            </a:pPr>
            <a:r>
              <a:rPr lang="de-DE" sz="2000" dirty="0" smtClean="0">
                <a:latin typeface="Tekton Pro" panose="020F0603020208020904" pitchFamily="34" charset="0"/>
              </a:rPr>
              <a:t>Verkündigung mit Engel mit Weihrauchfass</a:t>
            </a:r>
          </a:p>
          <a:p>
            <a:pPr marL="285750" indent="-285750">
              <a:buFont typeface="Arial" panose="020B0604020202020204" pitchFamily="34" charset="0"/>
              <a:buChar char="•"/>
            </a:pPr>
            <a:r>
              <a:rPr lang="de-DE" sz="2000" dirty="0" smtClean="0">
                <a:latin typeface="Tekton Pro" panose="020F0603020208020904" pitchFamily="34" charset="0"/>
              </a:rPr>
              <a:t>Besuch Marias bei Anna (Maria Heimsuchung)</a:t>
            </a:r>
          </a:p>
          <a:p>
            <a:pPr marL="285750" indent="-285750">
              <a:buFont typeface="Arial" panose="020B0604020202020204" pitchFamily="34" charset="0"/>
              <a:buChar char="•"/>
            </a:pPr>
            <a:r>
              <a:rPr lang="de-DE" sz="2000" dirty="0" smtClean="0">
                <a:latin typeface="Tekton Pro" panose="020F0603020208020904" pitchFamily="34" charset="0"/>
              </a:rPr>
              <a:t>Apostel und Engel ( mit </a:t>
            </a:r>
            <a:r>
              <a:rPr lang="de-DE" sz="2000" dirty="0" err="1" smtClean="0">
                <a:latin typeface="Tekton Pro" panose="020F0603020208020904" pitchFamily="34" charset="0"/>
              </a:rPr>
              <a:t>phyrigischer</a:t>
            </a:r>
            <a:r>
              <a:rPr lang="de-DE" sz="2000" dirty="0" smtClean="0">
                <a:latin typeface="Tekton Pro" panose="020F0603020208020904" pitchFamily="34" charset="0"/>
              </a:rPr>
              <a:t> Mütze : Symbol für Wiedergeburt)</a:t>
            </a:r>
            <a:endParaRPr lang="de-DE" sz="2000" dirty="0">
              <a:latin typeface="Tekton Pro" panose="020F0603020208020904" pitchFamily="34" charset="0"/>
            </a:endParaRPr>
          </a:p>
        </p:txBody>
      </p:sp>
    </p:spTree>
    <p:extLst>
      <p:ext uri="{BB962C8B-B14F-4D97-AF65-F5344CB8AC3E}">
        <p14:creationId xmlns:p14="http://schemas.microsoft.com/office/powerpoint/2010/main" val="2149947200"/>
      </p:ext>
    </p:extLst>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09600" y="419563"/>
            <a:ext cx="2459464" cy="6264717"/>
          </a:xfrm>
          <a:prstGeom prst="rect">
            <a:avLst/>
          </a:prstGeom>
          <a:ln>
            <a:noFill/>
          </a:ln>
          <a:effectLst>
            <a:outerShdw blurRad="292100" dist="139700" dir="2700000" algn="tl" rotWithShape="0">
              <a:srgbClr val="333333">
                <a:alpha val="65000"/>
              </a:srgbClr>
            </a:outerShdw>
          </a:effectLst>
        </p:spPr>
      </p:pic>
      <p:pic>
        <p:nvPicPr>
          <p:cNvPr id="4" name="Grafik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484416" y="3605196"/>
            <a:ext cx="3153948" cy="3079084"/>
          </a:xfrm>
          <a:prstGeom prst="rect">
            <a:avLst/>
          </a:prstGeom>
          <a:ln>
            <a:noFill/>
          </a:ln>
          <a:effectLst>
            <a:outerShdw blurRad="292100" dist="139700" dir="2700000" algn="tl" rotWithShape="0">
              <a:srgbClr val="333333">
                <a:alpha val="65000"/>
              </a:srgbClr>
            </a:outerShdw>
          </a:effectLst>
        </p:spPr>
      </p:pic>
      <p:pic>
        <p:nvPicPr>
          <p:cNvPr id="5" name="Grafik 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484416" y="419563"/>
            <a:ext cx="3153948" cy="3055539"/>
          </a:xfrm>
          <a:prstGeom prst="rect">
            <a:avLst/>
          </a:prstGeom>
          <a:ln>
            <a:noFill/>
          </a:ln>
          <a:effectLst>
            <a:outerShdw blurRad="292100" dist="139700" dir="2700000" algn="tl" rotWithShape="0">
              <a:srgbClr val="333333">
                <a:alpha val="65000"/>
              </a:srgbClr>
            </a:outerShdw>
          </a:effectLst>
        </p:spPr>
      </p:pic>
      <p:pic>
        <p:nvPicPr>
          <p:cNvPr id="7" name="Grafik 6"/>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053716" y="2188777"/>
            <a:ext cx="3697411" cy="3925070"/>
          </a:xfrm>
          <a:prstGeom prst="rect">
            <a:avLst/>
          </a:prstGeom>
          <a:ln>
            <a:noFill/>
          </a:ln>
          <a:effectLst>
            <a:outerShdw blurRad="292100" dist="139700" dir="2700000" algn="tl" rotWithShape="0">
              <a:srgbClr val="333333">
                <a:alpha val="65000"/>
              </a:srgbClr>
            </a:outerShdw>
          </a:effectLst>
        </p:spPr>
      </p:pic>
      <p:sp>
        <p:nvSpPr>
          <p:cNvPr id="8" name="Textfeld 7"/>
          <p:cNvSpPr txBox="1"/>
          <p:nvPr/>
        </p:nvSpPr>
        <p:spPr>
          <a:xfrm>
            <a:off x="6837816" y="6257627"/>
            <a:ext cx="5506584" cy="430887"/>
          </a:xfrm>
          <a:prstGeom prst="rect">
            <a:avLst/>
          </a:prstGeom>
          <a:noFill/>
        </p:spPr>
        <p:txBody>
          <a:bodyPr wrap="square" rtlCol="0">
            <a:spAutoFit/>
          </a:bodyPr>
          <a:lstStyle/>
          <a:p>
            <a:r>
              <a:rPr lang="de-DE" sz="2200" dirty="0" smtClean="0">
                <a:latin typeface="Tekton Pro" panose="020F0603020208020904" pitchFamily="34" charset="0"/>
              </a:rPr>
              <a:t>Im Innern der Kirche:  Daniel in der Löwengrube</a:t>
            </a:r>
            <a:endParaRPr lang="de-DE" sz="2200" dirty="0">
              <a:latin typeface="Tekton Pro" panose="020F0603020208020904" pitchFamily="34" charset="0"/>
            </a:endParaRPr>
          </a:p>
        </p:txBody>
      </p:sp>
    </p:spTree>
    <p:extLst>
      <p:ext uri="{BB962C8B-B14F-4D97-AF65-F5344CB8AC3E}">
        <p14:creationId xmlns:p14="http://schemas.microsoft.com/office/powerpoint/2010/main" val="2360648137"/>
      </p:ext>
    </p:extLst>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0183"/>
            <a:ext cx="12192000" cy="6837634"/>
          </a:xfrm>
          <a:prstGeom prst="rect">
            <a:avLst/>
          </a:prstGeom>
        </p:spPr>
      </p:pic>
      <p:sp>
        <p:nvSpPr>
          <p:cNvPr id="3" name="Textfeld 2"/>
          <p:cNvSpPr txBox="1"/>
          <p:nvPr/>
        </p:nvSpPr>
        <p:spPr>
          <a:xfrm>
            <a:off x="7556499" y="190500"/>
            <a:ext cx="4800601" cy="954107"/>
          </a:xfrm>
          <a:prstGeom prst="rect">
            <a:avLst/>
          </a:prstGeom>
          <a:noFill/>
        </p:spPr>
        <p:txBody>
          <a:bodyPr wrap="square" rtlCol="0">
            <a:spAutoFit/>
          </a:bodyPr>
          <a:lstStyle/>
          <a:p>
            <a:r>
              <a:rPr lang="de-DE" sz="2800" dirty="0" smtClean="0">
                <a:latin typeface="Tekton Pro" panose="020F0603020208020904" pitchFamily="34" charset="0"/>
              </a:rPr>
              <a:t>Monster und Dämonen gab‘s nicht nur im Mittelalter…</a:t>
            </a:r>
            <a:endParaRPr lang="de-DE" sz="2800" dirty="0">
              <a:latin typeface="Tekton Pro" panose="020F0603020208020904" pitchFamily="34" charset="0"/>
            </a:endParaRPr>
          </a:p>
        </p:txBody>
      </p:sp>
    </p:spTree>
    <p:extLst>
      <p:ext uri="{BB962C8B-B14F-4D97-AF65-F5344CB8AC3E}">
        <p14:creationId xmlns:p14="http://schemas.microsoft.com/office/powerpoint/2010/main" val="426683429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5" name="Textfeld 4"/>
          <p:cNvSpPr txBox="1"/>
          <p:nvPr/>
        </p:nvSpPr>
        <p:spPr>
          <a:xfrm>
            <a:off x="442451" y="5978013"/>
            <a:ext cx="5144550" cy="461665"/>
          </a:xfrm>
          <a:prstGeom prst="rect">
            <a:avLst/>
          </a:prstGeom>
          <a:noFill/>
        </p:spPr>
        <p:txBody>
          <a:bodyPr wrap="none" rtlCol="0">
            <a:spAutoFit/>
          </a:bodyPr>
          <a:lstStyle/>
          <a:p>
            <a:r>
              <a:rPr lang="de-DE" sz="2400" dirty="0" smtClean="0">
                <a:solidFill>
                  <a:schemeClr val="bg1"/>
                </a:solidFill>
                <a:latin typeface="Tekton Pro Ext" panose="020F0605020208020904" pitchFamily="34" charset="0"/>
              </a:rPr>
              <a:t>Abends die Lichterprozession </a:t>
            </a:r>
            <a:endParaRPr lang="de-DE" sz="2400" dirty="0">
              <a:solidFill>
                <a:schemeClr val="bg1"/>
              </a:solidFill>
              <a:latin typeface="Tekton Pro Ext" panose="020F0605020208020904" pitchFamily="34" charset="0"/>
            </a:endParaRPr>
          </a:p>
        </p:txBody>
      </p:sp>
    </p:spTree>
    <p:extLst>
      <p:ext uri="{BB962C8B-B14F-4D97-AF65-F5344CB8AC3E}">
        <p14:creationId xmlns:p14="http://schemas.microsoft.com/office/powerpoint/2010/main" val="402114113"/>
      </p:ext>
    </p:extLst>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3018329840"/>
      </p:ext>
    </p:extLst>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5400000">
            <a:off x="272729" y="1651477"/>
            <a:ext cx="6313072" cy="3772118"/>
          </a:xfrm>
          <a:prstGeom prst="rect">
            <a:avLst/>
          </a:prstGeom>
          <a:ln>
            <a:noFill/>
          </a:ln>
          <a:effectLst>
            <a:outerShdw blurRad="292100" dist="139700" dir="2700000" algn="tl" rotWithShape="0">
              <a:srgbClr val="333333">
                <a:alpha val="65000"/>
              </a:srgbClr>
            </a:outerShdw>
          </a:effectLst>
        </p:spPr>
      </p:pic>
      <p:sp>
        <p:nvSpPr>
          <p:cNvPr id="5" name="Textfeld 4"/>
          <p:cNvSpPr txBox="1"/>
          <p:nvPr/>
        </p:nvSpPr>
        <p:spPr>
          <a:xfrm>
            <a:off x="7112000" y="5867400"/>
            <a:ext cx="4950907" cy="584775"/>
          </a:xfrm>
          <a:prstGeom prst="rect">
            <a:avLst/>
          </a:prstGeom>
          <a:noFill/>
        </p:spPr>
        <p:txBody>
          <a:bodyPr wrap="none" rtlCol="0">
            <a:spAutoFit/>
          </a:bodyPr>
          <a:lstStyle/>
          <a:p>
            <a:r>
              <a:rPr lang="de-DE" sz="3200" dirty="0" smtClean="0">
                <a:latin typeface="Tekton Pro" panose="020F0603020208020904" pitchFamily="34" charset="0"/>
              </a:rPr>
              <a:t>Ehemaliges Jakobinerkloster</a:t>
            </a:r>
            <a:endParaRPr lang="de-DE" sz="3200" dirty="0">
              <a:latin typeface="Tekton Pro" panose="020F0603020208020904" pitchFamily="34" charset="0"/>
            </a:endParaRPr>
          </a:p>
        </p:txBody>
      </p:sp>
      <p:sp>
        <p:nvSpPr>
          <p:cNvPr id="6" name="Textfeld 5"/>
          <p:cNvSpPr txBox="1"/>
          <p:nvPr/>
        </p:nvSpPr>
        <p:spPr>
          <a:xfrm>
            <a:off x="6934201" y="604421"/>
            <a:ext cx="4343399" cy="5262979"/>
          </a:xfrm>
          <a:prstGeom prst="rect">
            <a:avLst/>
          </a:prstGeom>
          <a:noFill/>
        </p:spPr>
        <p:txBody>
          <a:bodyPr wrap="square" rtlCol="0">
            <a:spAutoFit/>
          </a:bodyPr>
          <a:lstStyle/>
          <a:p>
            <a:r>
              <a:rPr lang="de-DE" sz="2400" dirty="0">
                <a:latin typeface="Tekton Pro" panose="020F0603020208020904" pitchFamily="34" charset="0"/>
              </a:rPr>
              <a:t>Dieses Juwel der südfranzösischen Gotik wurde im 13. und 14. Jahrhundert durch den Dominikanerorden erbaut.</a:t>
            </a:r>
          </a:p>
          <a:p>
            <a:r>
              <a:rPr lang="de-DE" sz="2400" dirty="0" smtClean="0">
                <a:latin typeface="Tekton Pro" panose="020F0603020208020904" pitchFamily="34" charset="0"/>
              </a:rPr>
              <a:t>Besonders </a:t>
            </a:r>
            <a:r>
              <a:rPr lang="de-DE" sz="2400" dirty="0">
                <a:latin typeface="Tekton Pro" panose="020F0603020208020904" pitchFamily="34" charset="0"/>
              </a:rPr>
              <a:t>sehenswert ist das beeindruckende, einzigartige Gewölbe in Form einer Palme. Die zweischiffige Kirche mit ihren Malereien und den prächtigen Glasfenstern beherbergt auch die Reliquien des Heiligen Thomas von Aquin. </a:t>
            </a:r>
            <a:endParaRPr lang="de-DE" sz="2400" dirty="0" smtClean="0">
              <a:latin typeface="Tekton Pro" panose="020F0603020208020904" pitchFamily="34" charset="0"/>
            </a:endParaRPr>
          </a:p>
          <a:p>
            <a:endParaRPr lang="de-DE" sz="2400" dirty="0">
              <a:latin typeface="Tekton Pro" panose="020F0603020208020904" pitchFamily="34" charset="0"/>
            </a:endParaRPr>
          </a:p>
          <a:p>
            <a:endParaRPr lang="de-DE" sz="2400" dirty="0">
              <a:latin typeface="Tekton Pro" panose="020F0603020208020904" pitchFamily="34" charset="0"/>
            </a:endParaRPr>
          </a:p>
        </p:txBody>
      </p:sp>
    </p:spTree>
    <p:extLst>
      <p:ext uri="{BB962C8B-B14F-4D97-AF65-F5344CB8AC3E}">
        <p14:creationId xmlns:p14="http://schemas.microsoft.com/office/powerpoint/2010/main" val="2711693375"/>
      </p:ext>
    </p:extLst>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689421" y="1818786"/>
            <a:ext cx="5993788" cy="3366881"/>
          </a:xfrm>
          <a:prstGeom prst="rect">
            <a:avLst/>
          </a:prstGeom>
          <a:ln>
            <a:noFill/>
          </a:ln>
          <a:effectLst>
            <a:outerShdw blurRad="292100" dist="139700" dir="2700000" algn="tl" rotWithShape="0">
              <a:srgbClr val="333333">
                <a:alpha val="65000"/>
              </a:srgbClr>
            </a:outerShdw>
          </a:effectLst>
        </p:spPr>
      </p:pic>
      <p:pic>
        <p:nvPicPr>
          <p:cNvPr id="3" name="Grafik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7123063" y="1809475"/>
            <a:ext cx="5986305" cy="3362678"/>
          </a:xfrm>
          <a:prstGeom prst="rect">
            <a:avLst/>
          </a:prstGeom>
          <a:ln>
            <a:noFill/>
          </a:ln>
          <a:effectLst>
            <a:outerShdw blurRad="292100" dist="139700" dir="2700000" algn="tl" rotWithShape="0">
              <a:srgbClr val="333333">
                <a:alpha val="65000"/>
              </a:srgbClr>
            </a:outerShdw>
          </a:effectLst>
        </p:spPr>
      </p:pic>
      <p:pic>
        <p:nvPicPr>
          <p:cNvPr id="4" name="Grafik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400000">
            <a:off x="3541220" y="1804472"/>
            <a:ext cx="5963477" cy="334985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60266683"/>
      </p:ext>
    </p:extLst>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5400000">
            <a:off x="-896636" y="1568654"/>
            <a:ext cx="6122504" cy="3549108"/>
          </a:xfrm>
          <a:prstGeom prst="rect">
            <a:avLst/>
          </a:prstGeom>
          <a:ln>
            <a:noFill/>
          </a:ln>
          <a:effectLst>
            <a:outerShdw blurRad="292100" dist="139700" dir="2700000" algn="tl" rotWithShape="0">
              <a:srgbClr val="333333">
                <a:alpha val="65000"/>
              </a:srgbClr>
            </a:outerShdw>
          </a:effectLst>
        </p:spPr>
      </p:pic>
      <p:pic>
        <p:nvPicPr>
          <p:cNvPr id="3" name="Grafik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6729713" y="1623617"/>
            <a:ext cx="6122503" cy="3439184"/>
          </a:xfrm>
          <a:prstGeom prst="rect">
            <a:avLst/>
          </a:prstGeom>
          <a:ln>
            <a:noFill/>
          </a:ln>
          <a:effectLst>
            <a:outerShdw blurRad="292100" dist="139700" dir="2700000" algn="tl" rotWithShape="0">
              <a:srgbClr val="333333">
                <a:alpha val="65000"/>
              </a:srgbClr>
            </a:outerShdw>
          </a:effectLst>
        </p:spPr>
      </p:pic>
      <p:pic>
        <p:nvPicPr>
          <p:cNvPr id="4" name="Grafik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400000">
            <a:off x="2910384" y="1623616"/>
            <a:ext cx="6122504" cy="343918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44332187"/>
      </p:ext>
    </p:extLst>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4556865" y="1551097"/>
            <a:ext cx="6307200" cy="3542933"/>
          </a:xfrm>
          <a:prstGeom prst="rect">
            <a:avLst/>
          </a:prstGeom>
          <a:ln>
            <a:noFill/>
          </a:ln>
          <a:effectLst>
            <a:outerShdw blurRad="292100" dist="139700" dir="2700000" algn="tl" rotWithShape="0">
              <a:srgbClr val="333333">
                <a:alpha val="65000"/>
              </a:srgbClr>
            </a:outerShdw>
          </a:effectLst>
        </p:spPr>
      </p:pic>
      <p:pic>
        <p:nvPicPr>
          <p:cNvPr id="3" name="Grafik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3011" y="1558850"/>
            <a:ext cx="6342584" cy="356281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88343400"/>
      </p:ext>
    </p:extLst>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48593"/>
          </a:xfrm>
          <a:prstGeom prst="rect">
            <a:avLst/>
          </a:prstGeom>
        </p:spPr>
      </p:pic>
    </p:spTree>
    <p:extLst>
      <p:ext uri="{BB962C8B-B14F-4D97-AF65-F5344CB8AC3E}">
        <p14:creationId xmlns:p14="http://schemas.microsoft.com/office/powerpoint/2010/main" val="869790327"/>
      </p:ext>
    </p:extLst>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32619"/>
            <a:ext cx="12192000" cy="6848593"/>
          </a:xfrm>
          <a:prstGeom prst="rect">
            <a:avLst/>
          </a:prstGeom>
        </p:spPr>
      </p:pic>
    </p:spTree>
    <p:extLst>
      <p:ext uri="{BB962C8B-B14F-4D97-AF65-F5344CB8AC3E}">
        <p14:creationId xmlns:p14="http://schemas.microsoft.com/office/powerpoint/2010/main" val="2860159707"/>
      </p:ext>
    </p:extLst>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748" y="-1"/>
            <a:ext cx="12208748" cy="6858001"/>
          </a:xfrm>
          <a:prstGeom prst="rect">
            <a:avLst/>
          </a:prstGeom>
        </p:spPr>
      </p:pic>
    </p:spTree>
    <p:extLst>
      <p:ext uri="{BB962C8B-B14F-4D97-AF65-F5344CB8AC3E}">
        <p14:creationId xmlns:p14="http://schemas.microsoft.com/office/powerpoint/2010/main" val="1658785645"/>
      </p:ext>
    </p:extLst>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3" name="Textfeld 2"/>
          <p:cNvSpPr txBox="1"/>
          <p:nvPr/>
        </p:nvSpPr>
        <p:spPr>
          <a:xfrm>
            <a:off x="4889500" y="254000"/>
            <a:ext cx="7885725" cy="1077218"/>
          </a:xfrm>
          <a:prstGeom prst="rect">
            <a:avLst/>
          </a:prstGeom>
          <a:noFill/>
        </p:spPr>
        <p:txBody>
          <a:bodyPr wrap="square" rtlCol="0">
            <a:spAutoFit/>
          </a:bodyPr>
          <a:lstStyle/>
          <a:p>
            <a:r>
              <a:rPr lang="de-DE" sz="3200" dirty="0" smtClean="0">
                <a:solidFill>
                  <a:schemeClr val="bg1"/>
                </a:solidFill>
                <a:latin typeface="Tekton Pro" panose="020F0603020208020904" pitchFamily="34" charset="0"/>
              </a:rPr>
              <a:t>Kurzweiliger, gut fundierter Vortrag zum Thema „ Pilgern im Mittelalter“</a:t>
            </a:r>
            <a:endParaRPr lang="de-DE" sz="3200" dirty="0">
              <a:solidFill>
                <a:schemeClr val="bg1"/>
              </a:solidFill>
              <a:latin typeface="Tekton Pro" panose="020F0603020208020904" pitchFamily="34" charset="0"/>
            </a:endParaRPr>
          </a:p>
        </p:txBody>
      </p:sp>
    </p:spTree>
    <p:extLst>
      <p:ext uri="{BB962C8B-B14F-4D97-AF65-F5344CB8AC3E}">
        <p14:creationId xmlns:p14="http://schemas.microsoft.com/office/powerpoint/2010/main" val="233941323"/>
      </p:ext>
    </p:extLst>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320800" y="329215"/>
            <a:ext cx="6465454" cy="60837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0637625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2053209922"/>
      </p:ext>
    </p:extLst>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5400000">
            <a:off x="2175601" y="1384629"/>
            <a:ext cx="6443546" cy="423009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94554484"/>
      </p:ext>
    </p:extLst>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1750689088"/>
      </p:ext>
    </p:extLst>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1921986259"/>
      </p:ext>
    </p:extLst>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3" name="Textfeld 2"/>
          <p:cNvSpPr txBox="1"/>
          <p:nvPr/>
        </p:nvSpPr>
        <p:spPr>
          <a:xfrm>
            <a:off x="7594600" y="4737100"/>
            <a:ext cx="4025900" cy="1815882"/>
          </a:xfrm>
          <a:prstGeom prst="rect">
            <a:avLst/>
          </a:prstGeom>
          <a:noFill/>
        </p:spPr>
        <p:txBody>
          <a:bodyPr wrap="square" rtlCol="0">
            <a:spAutoFit/>
          </a:bodyPr>
          <a:lstStyle/>
          <a:p>
            <a:r>
              <a:rPr lang="de-DE" sz="2800" dirty="0" smtClean="0">
                <a:solidFill>
                  <a:schemeClr val="bg1"/>
                </a:solidFill>
                <a:latin typeface="Tekton Pro" panose="020F0603020208020904" pitchFamily="34" charset="0"/>
              </a:rPr>
              <a:t>An der Garonne:</a:t>
            </a:r>
          </a:p>
          <a:p>
            <a:r>
              <a:rPr lang="de-DE" sz="2800" dirty="0" smtClean="0">
                <a:solidFill>
                  <a:schemeClr val="bg1"/>
                </a:solidFill>
                <a:latin typeface="Tekton Pro" panose="020F0603020208020904" pitchFamily="34" charset="0"/>
              </a:rPr>
              <a:t>Blick auf den Pont </a:t>
            </a:r>
            <a:r>
              <a:rPr lang="de-DE" sz="2800" dirty="0" err="1">
                <a:solidFill>
                  <a:schemeClr val="bg1"/>
                </a:solidFill>
                <a:latin typeface="Tekton Pro" panose="020F0603020208020904" pitchFamily="34" charset="0"/>
              </a:rPr>
              <a:t>N</a:t>
            </a:r>
            <a:r>
              <a:rPr lang="de-DE" sz="2800" dirty="0" err="1" smtClean="0">
                <a:solidFill>
                  <a:schemeClr val="bg1"/>
                </a:solidFill>
                <a:latin typeface="Tekton Pro" panose="020F0603020208020904" pitchFamily="34" charset="0"/>
              </a:rPr>
              <a:t>euf</a:t>
            </a:r>
            <a:r>
              <a:rPr lang="de-DE" sz="2800" dirty="0" smtClean="0">
                <a:solidFill>
                  <a:schemeClr val="bg1"/>
                </a:solidFill>
                <a:latin typeface="Tekton Pro" panose="020F0603020208020904" pitchFamily="34" charset="0"/>
              </a:rPr>
              <a:t>, die älteste Brücke der Stadt </a:t>
            </a:r>
            <a:r>
              <a:rPr lang="de-DE" sz="2400" dirty="0" smtClean="0">
                <a:solidFill>
                  <a:schemeClr val="bg1"/>
                </a:solidFill>
                <a:latin typeface="Tekton Pro" panose="020F0603020208020904" pitchFamily="34" charset="0"/>
              </a:rPr>
              <a:t>(1582-1632</a:t>
            </a:r>
            <a:r>
              <a:rPr lang="de-DE" sz="2800" dirty="0" smtClean="0">
                <a:solidFill>
                  <a:schemeClr val="bg1"/>
                </a:solidFill>
                <a:latin typeface="Tekton Pro" panose="020F0603020208020904" pitchFamily="34" charset="0"/>
              </a:rPr>
              <a:t>)</a:t>
            </a:r>
            <a:endParaRPr lang="de-DE" sz="2800" dirty="0">
              <a:solidFill>
                <a:schemeClr val="bg1"/>
              </a:solidFill>
              <a:latin typeface="Tekton Pro" panose="020F0603020208020904" pitchFamily="34" charset="0"/>
            </a:endParaRPr>
          </a:p>
        </p:txBody>
      </p:sp>
    </p:spTree>
    <p:extLst>
      <p:ext uri="{BB962C8B-B14F-4D97-AF65-F5344CB8AC3E}">
        <p14:creationId xmlns:p14="http://schemas.microsoft.com/office/powerpoint/2010/main" val="1014291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3" name="Textfeld 2"/>
          <p:cNvSpPr txBox="1"/>
          <p:nvPr/>
        </p:nvSpPr>
        <p:spPr>
          <a:xfrm>
            <a:off x="7366000" y="5956300"/>
            <a:ext cx="4296112" cy="584775"/>
          </a:xfrm>
          <a:prstGeom prst="rect">
            <a:avLst/>
          </a:prstGeom>
          <a:noFill/>
        </p:spPr>
        <p:txBody>
          <a:bodyPr wrap="none" rtlCol="0">
            <a:spAutoFit/>
          </a:bodyPr>
          <a:lstStyle/>
          <a:p>
            <a:r>
              <a:rPr lang="de-DE" sz="3200" dirty="0" smtClean="0">
                <a:solidFill>
                  <a:schemeClr val="bg1"/>
                </a:solidFill>
                <a:latin typeface="Tekton Pro" panose="020F0603020208020904" pitchFamily="34" charset="0"/>
              </a:rPr>
              <a:t>Pont </a:t>
            </a:r>
            <a:r>
              <a:rPr lang="de-DE" sz="3200" dirty="0" err="1" smtClean="0">
                <a:solidFill>
                  <a:schemeClr val="bg1"/>
                </a:solidFill>
                <a:latin typeface="Tekton Pro" panose="020F0603020208020904" pitchFamily="34" charset="0"/>
              </a:rPr>
              <a:t>Neuf</a:t>
            </a:r>
            <a:r>
              <a:rPr lang="de-DE" sz="3200" dirty="0" smtClean="0">
                <a:solidFill>
                  <a:schemeClr val="bg1"/>
                </a:solidFill>
                <a:latin typeface="Tekton Pro" panose="020F0603020208020904" pitchFamily="34" charset="0"/>
              </a:rPr>
              <a:t> und </a:t>
            </a:r>
            <a:r>
              <a:rPr lang="de-DE" sz="3200" dirty="0" err="1" smtClean="0">
                <a:solidFill>
                  <a:schemeClr val="bg1"/>
                </a:solidFill>
                <a:latin typeface="Tekton Pro" panose="020F0603020208020904" pitchFamily="34" charset="0"/>
              </a:rPr>
              <a:t>Hôtel</a:t>
            </a:r>
            <a:r>
              <a:rPr lang="de-DE" sz="3200" dirty="0" smtClean="0">
                <a:solidFill>
                  <a:schemeClr val="bg1"/>
                </a:solidFill>
                <a:latin typeface="Tekton Pro" panose="020F0603020208020904" pitchFamily="34" charset="0"/>
              </a:rPr>
              <a:t> </a:t>
            </a:r>
            <a:r>
              <a:rPr lang="de-DE" sz="3200" dirty="0" err="1" smtClean="0">
                <a:solidFill>
                  <a:schemeClr val="bg1"/>
                </a:solidFill>
                <a:latin typeface="Tekton Pro" panose="020F0603020208020904" pitchFamily="34" charset="0"/>
              </a:rPr>
              <a:t>Dieu</a:t>
            </a:r>
            <a:endParaRPr lang="de-DE" sz="3200" dirty="0">
              <a:solidFill>
                <a:schemeClr val="bg1"/>
              </a:solidFill>
              <a:latin typeface="Tekton Pro" panose="020F0603020208020904" pitchFamily="34" charset="0"/>
            </a:endParaRPr>
          </a:p>
        </p:txBody>
      </p:sp>
    </p:spTree>
    <p:extLst>
      <p:ext uri="{BB962C8B-B14F-4D97-AF65-F5344CB8AC3E}">
        <p14:creationId xmlns:p14="http://schemas.microsoft.com/office/powerpoint/2010/main" val="98162161"/>
      </p:ext>
    </p:extLst>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651779639"/>
      </p:ext>
    </p:extLst>
  </p:cSld>
  <p:clrMapOvr>
    <a:masterClrMapping/>
  </p:clrMapOvr>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pic>
        <p:nvPicPr>
          <p:cNvPr id="3" name="Grafik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20831266">
            <a:off x="390536" y="374165"/>
            <a:ext cx="3818145" cy="395088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Textfeld 4"/>
          <p:cNvSpPr txBox="1"/>
          <p:nvPr/>
        </p:nvSpPr>
        <p:spPr>
          <a:xfrm>
            <a:off x="596900" y="5359400"/>
            <a:ext cx="9489667" cy="1384995"/>
          </a:xfrm>
          <a:prstGeom prst="rect">
            <a:avLst/>
          </a:prstGeom>
          <a:noFill/>
        </p:spPr>
        <p:txBody>
          <a:bodyPr wrap="square" rtlCol="0">
            <a:spAutoFit/>
          </a:bodyPr>
          <a:lstStyle/>
          <a:p>
            <a:r>
              <a:rPr lang="de-DE" sz="2800" dirty="0" smtClean="0">
                <a:solidFill>
                  <a:schemeClr val="bg1"/>
                </a:solidFill>
                <a:latin typeface="Tekton Pro" panose="020F0603020208020904" pitchFamily="34" charset="0"/>
              </a:rPr>
              <a:t>Wenn man keine Ahnung hat, wohin zum Abendessen : </a:t>
            </a:r>
            <a:br>
              <a:rPr lang="de-DE" sz="2800" dirty="0" smtClean="0">
                <a:solidFill>
                  <a:schemeClr val="bg1"/>
                </a:solidFill>
                <a:latin typeface="Tekton Pro" panose="020F0603020208020904" pitchFamily="34" charset="0"/>
              </a:rPr>
            </a:br>
            <a:r>
              <a:rPr lang="de-DE" sz="2800" dirty="0" smtClean="0">
                <a:solidFill>
                  <a:schemeClr val="bg1"/>
                </a:solidFill>
                <a:latin typeface="Tekton Pro" panose="020F0603020208020904" pitchFamily="34" charset="0"/>
              </a:rPr>
              <a:t>ein Auswahlkriterium ist der Name !</a:t>
            </a:r>
          </a:p>
          <a:p>
            <a:r>
              <a:rPr lang="de-DE" sz="2800" dirty="0" smtClean="0">
                <a:solidFill>
                  <a:schemeClr val="bg1"/>
                </a:solidFill>
                <a:latin typeface="Tekton Pro" panose="020F0603020208020904" pitchFamily="34" charset="0"/>
              </a:rPr>
              <a:t>Übrigens: es war sehr lecker …</a:t>
            </a:r>
            <a:endParaRPr lang="de-DE" sz="2800" dirty="0">
              <a:solidFill>
                <a:schemeClr val="bg1"/>
              </a:solidFill>
              <a:latin typeface="Tekton Pro" panose="020F0603020208020904" pitchFamily="34" charset="0"/>
            </a:endParaRPr>
          </a:p>
        </p:txBody>
      </p:sp>
    </p:spTree>
    <p:extLst>
      <p:ext uri="{BB962C8B-B14F-4D97-AF65-F5344CB8AC3E}">
        <p14:creationId xmlns:p14="http://schemas.microsoft.com/office/powerpoint/2010/main" val="1285064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Effect transition="in" filter="fade">
                                      <p:cBhvr>
                                        <p:cTn id="9" dur="1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3692419954"/>
      </p:ext>
    </p:extLst>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4" name="Textfeld 3"/>
          <p:cNvSpPr txBox="1"/>
          <p:nvPr/>
        </p:nvSpPr>
        <p:spPr>
          <a:xfrm>
            <a:off x="5593406" y="4379534"/>
            <a:ext cx="6404229" cy="2123658"/>
          </a:xfrm>
          <a:prstGeom prst="rect">
            <a:avLst/>
          </a:prstGeom>
          <a:noFill/>
        </p:spPr>
        <p:txBody>
          <a:bodyPr wrap="square" rtlCol="0">
            <a:spAutoFit/>
          </a:bodyPr>
          <a:lstStyle/>
          <a:p>
            <a:r>
              <a:rPr lang="de-DE" sz="4800" b="1" dirty="0" smtClean="0">
                <a:solidFill>
                  <a:schemeClr val="bg1"/>
                </a:solidFill>
                <a:latin typeface="Tekton Pro Ext" panose="020F0605020208020904" pitchFamily="34" charset="0"/>
                <a:cs typeface="KacstBook" panose="02000000000000000000" pitchFamily="2" charset="-78"/>
              </a:rPr>
              <a:t>Tag 9</a:t>
            </a:r>
          </a:p>
          <a:p>
            <a:r>
              <a:rPr lang="de-DE" sz="2800" b="1" dirty="0" smtClean="0">
                <a:solidFill>
                  <a:schemeClr val="bg1"/>
                </a:solidFill>
                <a:latin typeface="Tekton Pro Ext" panose="020F0605020208020904" pitchFamily="34" charset="0"/>
                <a:cs typeface="KacstBook" panose="02000000000000000000" pitchFamily="2" charset="-78"/>
              </a:rPr>
              <a:t>Noch ein kleiner Bummel in Toulouse und dann Rückflug nach Charleroi</a:t>
            </a:r>
            <a:endParaRPr lang="de-DE" sz="2800" b="1" dirty="0">
              <a:solidFill>
                <a:schemeClr val="bg1"/>
              </a:solidFill>
              <a:latin typeface="Tekton Pro Ext" panose="020F0605020208020904" pitchFamily="34" charset="0"/>
              <a:cs typeface="KacstBook" panose="02000000000000000000" pitchFamily="2" charset="-78"/>
            </a:endParaRPr>
          </a:p>
        </p:txBody>
      </p:sp>
      <p:sp>
        <p:nvSpPr>
          <p:cNvPr id="5" name="Pfeil nach rechts 4"/>
          <p:cNvSpPr/>
          <p:nvPr/>
        </p:nvSpPr>
        <p:spPr>
          <a:xfrm rot="1081797">
            <a:off x="3510320" y="796028"/>
            <a:ext cx="2616200" cy="8188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6" name="Textfeld 5"/>
          <p:cNvSpPr txBox="1"/>
          <p:nvPr/>
        </p:nvSpPr>
        <p:spPr>
          <a:xfrm>
            <a:off x="5168900" y="342983"/>
            <a:ext cx="1532920" cy="461665"/>
          </a:xfrm>
          <a:prstGeom prst="rect">
            <a:avLst/>
          </a:prstGeom>
          <a:noFill/>
        </p:spPr>
        <p:txBody>
          <a:bodyPr wrap="none" rtlCol="0">
            <a:spAutoFit/>
          </a:bodyPr>
          <a:lstStyle/>
          <a:p>
            <a:r>
              <a:rPr lang="de-DE" sz="2400" dirty="0" smtClean="0">
                <a:latin typeface="Tekton Pro" panose="020F0603020208020904" pitchFamily="34" charset="0"/>
              </a:rPr>
              <a:t>Mein Hotel</a:t>
            </a:r>
            <a:endParaRPr lang="de-DE" sz="2400" dirty="0">
              <a:latin typeface="Tekton Pro" panose="020F0603020208020904" pitchFamily="34" charset="0"/>
            </a:endParaRPr>
          </a:p>
        </p:txBody>
      </p:sp>
    </p:spTree>
    <p:extLst>
      <p:ext uri="{BB962C8B-B14F-4D97-AF65-F5344CB8AC3E}">
        <p14:creationId xmlns:p14="http://schemas.microsoft.com/office/powerpoint/2010/main" val="1726775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250" fill="hold"/>
                                        <p:tgtEl>
                                          <p:spTgt spid="4"/>
                                        </p:tgtEl>
                                        <p:attrNameLst>
                                          <p:attrName>ppt_x</p:attrName>
                                        </p:attrNameLst>
                                      </p:cBhvr>
                                      <p:tavLst>
                                        <p:tav tm="0">
                                          <p:val>
                                            <p:strVal val="1+#ppt_w/2"/>
                                          </p:val>
                                        </p:tav>
                                        <p:tav tm="100000">
                                          <p:val>
                                            <p:strVal val="#ppt_x"/>
                                          </p:val>
                                        </p:tav>
                                      </p:tavLst>
                                    </p:anim>
                                    <p:anim calcmode="lin" valueType="num">
                                      <p:cBhvr additive="base">
                                        <p:cTn id="8" dur="125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25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3" name="Textfeld 2"/>
          <p:cNvSpPr txBox="1"/>
          <p:nvPr/>
        </p:nvSpPr>
        <p:spPr>
          <a:xfrm>
            <a:off x="1556578" y="6219135"/>
            <a:ext cx="2711127" cy="523220"/>
          </a:xfrm>
          <a:prstGeom prst="rect">
            <a:avLst/>
          </a:prstGeom>
          <a:noFill/>
        </p:spPr>
        <p:txBody>
          <a:bodyPr wrap="none" rtlCol="0">
            <a:spAutoFit/>
          </a:bodyPr>
          <a:lstStyle/>
          <a:p>
            <a:r>
              <a:rPr lang="de-DE" sz="2800" dirty="0" smtClean="0">
                <a:solidFill>
                  <a:schemeClr val="bg1"/>
                </a:solidFill>
                <a:latin typeface="Tekton Pro" panose="020F0603020208020904" pitchFamily="34" charset="0"/>
              </a:rPr>
              <a:t>Am  </a:t>
            </a:r>
            <a:r>
              <a:rPr lang="de-DE" sz="2800" dirty="0" err="1" smtClean="0">
                <a:solidFill>
                  <a:schemeClr val="bg1"/>
                </a:solidFill>
                <a:latin typeface="Tekton Pro" panose="020F0603020208020904" pitchFamily="34" charset="0"/>
              </a:rPr>
              <a:t>Canal</a:t>
            </a:r>
            <a:r>
              <a:rPr lang="de-DE" sz="2800" dirty="0" smtClean="0">
                <a:solidFill>
                  <a:schemeClr val="bg1"/>
                </a:solidFill>
                <a:latin typeface="Tekton Pro" panose="020F0603020208020904" pitchFamily="34" charset="0"/>
              </a:rPr>
              <a:t> du Midi</a:t>
            </a:r>
            <a:endParaRPr lang="de-DE" sz="2800" dirty="0">
              <a:solidFill>
                <a:schemeClr val="bg1"/>
              </a:solidFill>
              <a:latin typeface="Tekton Pro" panose="020F0603020208020904" pitchFamily="34" charset="0"/>
            </a:endParaRPr>
          </a:p>
        </p:txBody>
      </p:sp>
    </p:spTree>
    <p:extLst>
      <p:ext uri="{BB962C8B-B14F-4D97-AF65-F5344CB8AC3E}">
        <p14:creationId xmlns:p14="http://schemas.microsoft.com/office/powerpoint/2010/main" val="350286010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5400000">
            <a:off x="-876007" y="1527984"/>
            <a:ext cx="6374129" cy="3951613"/>
          </a:xfrm>
          <a:prstGeom prst="rect">
            <a:avLst/>
          </a:prstGeom>
          <a:ln>
            <a:noFill/>
          </a:ln>
          <a:effectLst>
            <a:outerShdw blurRad="292100" dist="139700" dir="2700000" algn="tl" rotWithShape="0">
              <a:srgbClr val="333333">
                <a:alpha val="65000"/>
              </a:srgbClr>
            </a:outerShdw>
          </a:effectLst>
        </p:spPr>
      </p:pic>
      <p:pic>
        <p:nvPicPr>
          <p:cNvPr id="4" name="Grafik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3551329" y="1340083"/>
            <a:ext cx="5741679" cy="3732848"/>
          </a:xfrm>
          <a:prstGeom prst="rect">
            <a:avLst/>
          </a:prstGeom>
          <a:ln>
            <a:noFill/>
          </a:ln>
          <a:effectLst>
            <a:outerShdw blurRad="292100" dist="139700" dir="2700000" algn="tl" rotWithShape="0">
              <a:srgbClr val="333333">
                <a:alpha val="65000"/>
              </a:srgbClr>
            </a:outerShdw>
          </a:effectLst>
        </p:spPr>
      </p:pic>
      <p:pic>
        <p:nvPicPr>
          <p:cNvPr id="6" name="Grafik 5"/>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5400000">
            <a:off x="7834262" y="929961"/>
            <a:ext cx="4345988" cy="3130623"/>
          </a:xfrm>
          <a:prstGeom prst="rect">
            <a:avLst/>
          </a:prstGeom>
          <a:ln>
            <a:noFill/>
          </a:ln>
          <a:effectLst>
            <a:outerShdw blurRad="292100" dist="139700" dir="2700000" algn="tl" rotWithShape="0">
              <a:srgbClr val="333333">
                <a:alpha val="65000"/>
              </a:srgbClr>
            </a:outerShdw>
          </a:effectLst>
        </p:spPr>
      </p:pic>
      <p:pic>
        <p:nvPicPr>
          <p:cNvPr id="5" name="Grafik 4"/>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rot="4643858">
            <a:off x="9803713" y="4603545"/>
            <a:ext cx="1902319" cy="217735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7" name="Textfeld 6"/>
          <p:cNvSpPr txBox="1"/>
          <p:nvPr/>
        </p:nvSpPr>
        <p:spPr>
          <a:xfrm>
            <a:off x="9484894" y="639097"/>
            <a:ext cx="1800814" cy="400110"/>
          </a:xfrm>
          <a:prstGeom prst="rect">
            <a:avLst/>
          </a:prstGeom>
          <a:noFill/>
        </p:spPr>
        <p:txBody>
          <a:bodyPr wrap="none" rtlCol="0">
            <a:spAutoFit/>
          </a:bodyPr>
          <a:lstStyle/>
          <a:p>
            <a:r>
              <a:rPr lang="de-DE" sz="2000" dirty="0" smtClean="0">
                <a:latin typeface="Tekton Pro Ext" panose="020F0605020208020904" pitchFamily="34" charset="0"/>
              </a:rPr>
              <a:t>Bernadette</a:t>
            </a:r>
            <a:endParaRPr lang="de-DE" sz="2000" dirty="0">
              <a:latin typeface="Tekton Pro Ext" panose="020F0605020208020904" pitchFamily="34" charset="0"/>
            </a:endParaRPr>
          </a:p>
        </p:txBody>
      </p:sp>
    </p:spTree>
    <p:extLst>
      <p:ext uri="{BB962C8B-B14F-4D97-AF65-F5344CB8AC3E}">
        <p14:creationId xmlns:p14="http://schemas.microsoft.com/office/powerpoint/2010/main" val="3111894834"/>
      </p:ext>
    </p:extLst>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764679" y="255437"/>
            <a:ext cx="5316071" cy="2986188"/>
          </a:xfrm>
          <a:prstGeom prst="rect">
            <a:avLst/>
          </a:prstGeom>
          <a:ln>
            <a:noFill/>
          </a:ln>
          <a:effectLst>
            <a:outerShdw blurRad="292100" dist="139700" dir="2700000" algn="tl" rotWithShape="0">
              <a:srgbClr val="333333">
                <a:alpha val="65000"/>
              </a:srgbClr>
            </a:outerShdw>
          </a:effectLst>
        </p:spPr>
      </p:pic>
      <p:pic>
        <p:nvPicPr>
          <p:cNvPr id="5" name="Grafik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143269" y="3433482"/>
            <a:ext cx="5272920" cy="3025948"/>
          </a:xfrm>
          <a:prstGeom prst="rect">
            <a:avLst/>
          </a:prstGeom>
          <a:ln>
            <a:noFill/>
          </a:ln>
          <a:effectLst>
            <a:outerShdw blurRad="292100" dist="139700" dir="2700000" algn="tl" rotWithShape="0">
              <a:srgbClr val="333333">
                <a:alpha val="65000"/>
              </a:srgbClr>
            </a:outerShdw>
          </a:effectLst>
        </p:spPr>
      </p:pic>
      <p:pic>
        <p:nvPicPr>
          <p:cNvPr id="2" name="Grafik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3502" y="255437"/>
            <a:ext cx="5337249" cy="2998085"/>
          </a:xfrm>
          <a:prstGeom prst="rect">
            <a:avLst/>
          </a:prstGeom>
          <a:ln>
            <a:noFill/>
          </a:ln>
          <a:effectLst>
            <a:outerShdw blurRad="292100" dist="139700" dir="2700000" algn="tl" rotWithShape="0">
              <a:srgbClr val="333333">
                <a:alpha val="65000"/>
              </a:srgbClr>
            </a:outerShdw>
          </a:effectLst>
        </p:spPr>
      </p:pic>
      <p:sp>
        <p:nvSpPr>
          <p:cNvPr id="7" name="Textfeld 6"/>
          <p:cNvSpPr txBox="1"/>
          <p:nvPr/>
        </p:nvSpPr>
        <p:spPr>
          <a:xfrm>
            <a:off x="10617200" y="3975100"/>
            <a:ext cx="1308101" cy="1384995"/>
          </a:xfrm>
          <a:prstGeom prst="rect">
            <a:avLst/>
          </a:prstGeom>
          <a:noFill/>
        </p:spPr>
        <p:txBody>
          <a:bodyPr wrap="square" rtlCol="0">
            <a:spAutoFit/>
          </a:bodyPr>
          <a:lstStyle/>
          <a:p>
            <a:r>
              <a:rPr lang="de-DE" sz="2800" dirty="0" err="1" smtClean="0">
                <a:latin typeface="Tekton Pro" panose="020F0603020208020904" pitchFamily="34" charset="0"/>
              </a:rPr>
              <a:t>Marché</a:t>
            </a:r>
            <a:r>
              <a:rPr lang="de-DE" sz="2800" dirty="0" smtClean="0">
                <a:latin typeface="Tekton Pro" panose="020F0603020208020904" pitchFamily="34" charset="0"/>
              </a:rPr>
              <a:t> Victor Hugo</a:t>
            </a:r>
            <a:endParaRPr lang="de-DE" sz="2800" dirty="0">
              <a:latin typeface="Tekton Pro" panose="020F0603020208020904" pitchFamily="34" charset="0"/>
            </a:endParaRPr>
          </a:p>
        </p:txBody>
      </p:sp>
      <p:pic>
        <p:nvPicPr>
          <p:cNvPr id="8" name="Grafik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3502" y="3433482"/>
            <a:ext cx="4758756" cy="3025948"/>
          </a:xfrm>
          <a:prstGeom prst="rect">
            <a:avLst/>
          </a:prstGeom>
        </p:spPr>
      </p:pic>
    </p:spTree>
    <p:extLst>
      <p:ext uri="{BB962C8B-B14F-4D97-AF65-F5344CB8AC3E}">
        <p14:creationId xmlns:p14="http://schemas.microsoft.com/office/powerpoint/2010/main" val="285579248"/>
      </p:ext>
    </p:extLst>
  </p:cSld>
  <p:clrMapOvr>
    <a:masterClrMapping/>
  </p:clrMapOvr>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3802138661"/>
      </p:ext>
    </p:extLst>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29818"/>
            <a:ext cx="12192000" cy="6887817"/>
          </a:xfrm>
          <a:prstGeom prst="rect">
            <a:avLst/>
          </a:prstGeom>
        </p:spPr>
      </p:pic>
      <p:sp>
        <p:nvSpPr>
          <p:cNvPr id="3" name="Textfeld 2"/>
          <p:cNvSpPr txBox="1"/>
          <p:nvPr/>
        </p:nvSpPr>
        <p:spPr>
          <a:xfrm>
            <a:off x="4876800" y="5704509"/>
            <a:ext cx="5970104" cy="954107"/>
          </a:xfrm>
          <a:prstGeom prst="rect">
            <a:avLst/>
          </a:prstGeom>
          <a:noFill/>
        </p:spPr>
        <p:txBody>
          <a:bodyPr wrap="square" rtlCol="0">
            <a:spAutoFit/>
          </a:bodyPr>
          <a:lstStyle/>
          <a:p>
            <a:r>
              <a:rPr lang="de-DE" sz="2800" dirty="0" smtClean="0">
                <a:latin typeface="Tekton Pro" panose="020F0603020208020904" pitchFamily="34" charset="0"/>
              </a:rPr>
              <a:t>Der Chef trägt die Schaufel – </a:t>
            </a:r>
            <a:br>
              <a:rPr lang="de-DE" sz="2800" dirty="0" smtClean="0">
                <a:latin typeface="Tekton Pro" panose="020F0603020208020904" pitchFamily="34" charset="0"/>
              </a:rPr>
            </a:br>
            <a:r>
              <a:rPr lang="de-DE" sz="2800" dirty="0" smtClean="0">
                <a:latin typeface="Tekton Pro" panose="020F0603020208020904" pitchFamily="34" charset="0"/>
              </a:rPr>
              <a:t>das Fußvolk mit Besen hinterher !</a:t>
            </a:r>
            <a:endParaRPr lang="de-DE" sz="2800" dirty="0">
              <a:latin typeface="Tekton Pro" panose="020F0603020208020904" pitchFamily="34" charset="0"/>
            </a:endParaRPr>
          </a:p>
        </p:txBody>
      </p:sp>
    </p:spTree>
    <p:extLst>
      <p:ext uri="{BB962C8B-B14F-4D97-AF65-F5344CB8AC3E}">
        <p14:creationId xmlns:p14="http://schemas.microsoft.com/office/powerpoint/2010/main" val="527962949"/>
      </p:ext>
    </p:extLst>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Textfeld 2"/>
          <p:cNvSpPr txBox="1"/>
          <p:nvPr/>
        </p:nvSpPr>
        <p:spPr>
          <a:xfrm>
            <a:off x="275050" y="4492486"/>
            <a:ext cx="5973418" cy="2246769"/>
          </a:xfrm>
          <a:prstGeom prst="rect">
            <a:avLst/>
          </a:prstGeom>
          <a:solidFill>
            <a:schemeClr val="bg1">
              <a:lumMod val="95000"/>
              <a:alpha val="56000"/>
            </a:schemeClr>
          </a:solidFill>
        </p:spPr>
        <p:txBody>
          <a:bodyPr wrap="square" rtlCol="0">
            <a:spAutoFit/>
          </a:bodyPr>
          <a:lstStyle/>
          <a:p>
            <a:r>
              <a:rPr lang="de-DE" sz="2800" dirty="0" smtClean="0">
                <a:latin typeface="Tekton Pro" panose="020F0603020208020904" pitchFamily="34" charset="0"/>
              </a:rPr>
              <a:t>Überall in Toulouse: </a:t>
            </a:r>
          </a:p>
          <a:p>
            <a:r>
              <a:rPr lang="de-DE" sz="2800" dirty="0" smtClean="0">
                <a:latin typeface="Tekton Pro" panose="020F0603020208020904" pitchFamily="34" charset="0"/>
              </a:rPr>
              <a:t>Behausung für eine mindestens</a:t>
            </a:r>
            <a:br>
              <a:rPr lang="de-DE" sz="2800" dirty="0" smtClean="0">
                <a:latin typeface="Tekton Pro" panose="020F0603020208020904" pitchFamily="34" charset="0"/>
              </a:rPr>
            </a:br>
            <a:r>
              <a:rPr lang="de-DE" sz="2800" dirty="0" smtClean="0">
                <a:latin typeface="Tekton Pro" panose="020F0603020208020904" pitchFamily="34" charset="0"/>
              </a:rPr>
              <a:t>4-köpfige Familie:</a:t>
            </a:r>
          </a:p>
          <a:p>
            <a:r>
              <a:rPr lang="de-DE" sz="2800" dirty="0" smtClean="0">
                <a:latin typeface="Tekton Pro" panose="020F0603020208020904" pitchFamily="34" charset="0"/>
              </a:rPr>
              <a:t>Hier in der </a:t>
            </a:r>
            <a:r>
              <a:rPr lang="de-DE" sz="2800" dirty="0" err="1" smtClean="0">
                <a:latin typeface="Tekton Pro" panose="020F0603020208020904" pitchFamily="34" charset="0"/>
              </a:rPr>
              <a:t>Luxusvesion</a:t>
            </a:r>
            <a:r>
              <a:rPr lang="de-DE" sz="2800" dirty="0" smtClean="0">
                <a:latin typeface="Tekton Pro" panose="020F0603020208020904" pitchFamily="34" charset="0"/>
              </a:rPr>
              <a:t> mit </a:t>
            </a:r>
            <a:r>
              <a:rPr lang="de-DE" sz="2800" dirty="0" err="1" smtClean="0">
                <a:latin typeface="Tekton Pro" panose="020F0603020208020904" pitchFamily="34" charset="0"/>
              </a:rPr>
              <a:t>Palettenkeller</a:t>
            </a:r>
            <a:r>
              <a:rPr lang="de-DE" sz="2800" dirty="0" smtClean="0">
                <a:latin typeface="Tekton Pro" panose="020F0603020208020904" pitchFamily="34" charset="0"/>
              </a:rPr>
              <a:t> und Kleiderschrank</a:t>
            </a:r>
            <a:endParaRPr lang="de-DE" sz="2800" dirty="0">
              <a:latin typeface="Tekton Pro" panose="020F0603020208020904" pitchFamily="34" charset="0"/>
            </a:endParaRPr>
          </a:p>
        </p:txBody>
      </p:sp>
    </p:spTree>
    <p:extLst>
      <p:ext uri="{BB962C8B-B14F-4D97-AF65-F5344CB8AC3E}">
        <p14:creationId xmlns:p14="http://schemas.microsoft.com/office/powerpoint/2010/main" val="3400947665"/>
      </p:ext>
    </p:extLst>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3" name="Textfeld 2"/>
          <p:cNvSpPr txBox="1"/>
          <p:nvPr/>
        </p:nvSpPr>
        <p:spPr>
          <a:xfrm>
            <a:off x="1779105" y="5814392"/>
            <a:ext cx="4493602" cy="646331"/>
          </a:xfrm>
          <a:prstGeom prst="rect">
            <a:avLst/>
          </a:prstGeom>
          <a:noFill/>
        </p:spPr>
        <p:txBody>
          <a:bodyPr wrap="none" rtlCol="0">
            <a:spAutoFit/>
          </a:bodyPr>
          <a:lstStyle/>
          <a:p>
            <a:r>
              <a:rPr lang="de-DE" sz="3600" dirty="0" smtClean="0">
                <a:solidFill>
                  <a:schemeClr val="bg1"/>
                </a:solidFill>
                <a:latin typeface="Tekton Pro" panose="020F0603020208020904" pitchFamily="34" charset="0"/>
              </a:rPr>
              <a:t>Im Japanischen Garten</a:t>
            </a:r>
            <a:endParaRPr lang="de-DE" sz="3600" dirty="0">
              <a:solidFill>
                <a:schemeClr val="bg1"/>
              </a:solidFill>
              <a:latin typeface="Tekton Pro" panose="020F0603020208020904" pitchFamily="34" charset="0"/>
            </a:endParaRPr>
          </a:p>
        </p:txBody>
      </p:sp>
    </p:spTree>
    <p:extLst>
      <p:ext uri="{BB962C8B-B14F-4D97-AF65-F5344CB8AC3E}">
        <p14:creationId xmlns:p14="http://schemas.microsoft.com/office/powerpoint/2010/main" val="26038432"/>
      </p:ext>
    </p:extLst>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5400000">
            <a:off x="-490391" y="1890131"/>
            <a:ext cx="4881674" cy="3019860"/>
          </a:xfrm>
          <a:prstGeom prst="rect">
            <a:avLst/>
          </a:prstGeom>
          <a:ln>
            <a:noFill/>
          </a:ln>
          <a:effectLst>
            <a:outerShdw blurRad="292100" dist="139700" dir="2700000" algn="tl" rotWithShape="0">
              <a:srgbClr val="333333">
                <a:alpha val="65000"/>
              </a:srgbClr>
            </a:outerShdw>
          </a:effectLst>
        </p:spPr>
      </p:pic>
      <p:pic>
        <p:nvPicPr>
          <p:cNvPr id="3" name="Grafik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213778" y="959223"/>
            <a:ext cx="7162433" cy="488576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36127342"/>
      </p:ext>
    </p:extLst>
  </p:cSld>
  <p:clrMapOvr>
    <a:masterClrMapping/>
  </p:clrMapOvr>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2927569504"/>
      </p:ext>
    </p:extLst>
  </p:cSld>
  <p:clrMapOvr>
    <a:masterClrMapping/>
  </p:clrMapOvr>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4249267402"/>
      </p:ext>
    </p:extLst>
  </p:cSld>
  <p:clrMapOvr>
    <a:masterClrMapping/>
  </p:clrMapOvr>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3" name="Textfeld 2"/>
          <p:cNvSpPr txBox="1"/>
          <p:nvPr/>
        </p:nvSpPr>
        <p:spPr>
          <a:xfrm>
            <a:off x="246824" y="512703"/>
            <a:ext cx="7563676" cy="1384995"/>
          </a:xfrm>
          <a:prstGeom prst="rect">
            <a:avLst/>
          </a:prstGeom>
          <a:noFill/>
        </p:spPr>
        <p:txBody>
          <a:bodyPr wrap="square" rtlCol="0">
            <a:spAutoFit/>
          </a:bodyPr>
          <a:lstStyle/>
          <a:p>
            <a:r>
              <a:rPr lang="de-DE" sz="2800" dirty="0" smtClean="0">
                <a:solidFill>
                  <a:schemeClr val="bg1"/>
                </a:solidFill>
                <a:latin typeface="Tekton Pro" panose="020F0603020208020904" pitchFamily="34" charset="0"/>
              </a:rPr>
              <a:t>Zwangspause im Flughafen bis zur Sprengung des „verdächtigen Objekts“ – meist ein vergessener Rucksack</a:t>
            </a:r>
            <a:endParaRPr lang="de-DE" sz="2800" dirty="0">
              <a:solidFill>
                <a:schemeClr val="bg1"/>
              </a:solidFill>
              <a:latin typeface="Tekton Pro" panose="020F0603020208020904" pitchFamily="34" charset="0"/>
            </a:endParaRPr>
          </a:p>
        </p:txBody>
      </p:sp>
    </p:spTree>
    <p:extLst>
      <p:ext uri="{BB962C8B-B14F-4D97-AF65-F5344CB8AC3E}">
        <p14:creationId xmlns:p14="http://schemas.microsoft.com/office/powerpoint/2010/main" val="3190123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5262043" y="1633061"/>
            <a:ext cx="5774993" cy="3243978"/>
          </a:xfrm>
          <a:prstGeom prst="rect">
            <a:avLst/>
          </a:prstGeom>
        </p:spPr>
      </p:pic>
      <p:pic>
        <p:nvPicPr>
          <p:cNvPr id="3" name="Grafik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4" name="Textfeld 3"/>
          <p:cNvSpPr txBox="1"/>
          <p:nvPr/>
        </p:nvSpPr>
        <p:spPr>
          <a:xfrm>
            <a:off x="7424530" y="5426765"/>
            <a:ext cx="4094326" cy="923330"/>
          </a:xfrm>
          <a:prstGeom prst="rect">
            <a:avLst/>
          </a:prstGeom>
          <a:noFill/>
        </p:spPr>
        <p:txBody>
          <a:bodyPr wrap="none" rtlCol="0">
            <a:spAutoFit/>
          </a:bodyPr>
          <a:lstStyle/>
          <a:p>
            <a:r>
              <a:rPr lang="de-DE" sz="5400" dirty="0" smtClean="0">
                <a:latin typeface="Tekton Pro" panose="020F0603020208020904" pitchFamily="34" charset="0"/>
              </a:rPr>
              <a:t>…. das war‘s !</a:t>
            </a:r>
            <a:endParaRPr lang="de-DE" sz="5400" dirty="0">
              <a:latin typeface="Tekton Pro" panose="020F0603020208020904" pitchFamily="34" charset="0"/>
            </a:endParaRPr>
          </a:p>
        </p:txBody>
      </p:sp>
    </p:spTree>
    <p:extLst>
      <p:ext uri="{BB962C8B-B14F-4D97-AF65-F5344CB8AC3E}">
        <p14:creationId xmlns:p14="http://schemas.microsoft.com/office/powerpoint/2010/main" val="3658585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8" presetClass="emph" presetSubtype="0" fill="hold" grpId="1" nodeType="withEffect">
                                  <p:stCondLst>
                                    <p:cond delay="0"/>
                                  </p:stCondLst>
                                  <p:childTnLst>
                                    <p:animRot by="21600000">
                                      <p:cBhvr>
                                        <p:cTn id="9" dur="2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3" name="Textfeld 2"/>
          <p:cNvSpPr txBox="1"/>
          <p:nvPr/>
        </p:nvSpPr>
        <p:spPr>
          <a:xfrm>
            <a:off x="7678992" y="717755"/>
            <a:ext cx="3952569" cy="1631216"/>
          </a:xfrm>
          <a:prstGeom prst="rect">
            <a:avLst/>
          </a:prstGeom>
          <a:noFill/>
        </p:spPr>
        <p:txBody>
          <a:bodyPr wrap="square" rtlCol="0">
            <a:spAutoFit/>
          </a:bodyPr>
          <a:lstStyle/>
          <a:p>
            <a:r>
              <a:rPr lang="de-DE" sz="2000" dirty="0" smtClean="0">
                <a:solidFill>
                  <a:schemeClr val="bg1"/>
                </a:solidFill>
                <a:latin typeface="Tekton Pro Ext" panose="020F0605020208020904" pitchFamily="34" charset="0"/>
              </a:rPr>
              <a:t>Eigentlich hatte mir die Lichterprozession sogar gefallen… </a:t>
            </a:r>
          </a:p>
          <a:p>
            <a:r>
              <a:rPr lang="de-DE" sz="2000" dirty="0" smtClean="0">
                <a:solidFill>
                  <a:schemeClr val="bg1"/>
                </a:solidFill>
                <a:latin typeface="Tekton Pro Ext" panose="020F0605020208020904" pitchFamily="34" charset="0"/>
              </a:rPr>
              <a:t>… und dann diese Statue auf dem Rückweg zum B&amp;B</a:t>
            </a:r>
            <a:endParaRPr lang="de-DE" sz="2000" dirty="0">
              <a:solidFill>
                <a:schemeClr val="bg1"/>
              </a:solidFill>
              <a:latin typeface="Tekton Pro Ext" panose="020F0605020208020904" pitchFamily="34" charset="0"/>
            </a:endParaRPr>
          </a:p>
        </p:txBody>
      </p:sp>
    </p:spTree>
    <p:extLst>
      <p:ext uri="{BB962C8B-B14F-4D97-AF65-F5344CB8AC3E}">
        <p14:creationId xmlns:p14="http://schemas.microsoft.com/office/powerpoint/2010/main" val="60509125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48593"/>
          </a:xfrm>
          <a:prstGeom prst="rect">
            <a:avLst/>
          </a:prstGeom>
        </p:spPr>
      </p:pic>
      <p:sp>
        <p:nvSpPr>
          <p:cNvPr id="3" name="Rechteck 2"/>
          <p:cNvSpPr/>
          <p:nvPr/>
        </p:nvSpPr>
        <p:spPr>
          <a:xfrm>
            <a:off x="5624052" y="716597"/>
            <a:ext cx="6096000" cy="707886"/>
          </a:xfrm>
          <a:prstGeom prst="rect">
            <a:avLst/>
          </a:prstGeom>
        </p:spPr>
        <p:txBody>
          <a:bodyPr>
            <a:spAutoFit/>
          </a:bodyPr>
          <a:lstStyle/>
          <a:p>
            <a:r>
              <a:rPr lang="de-DE" sz="2000" dirty="0" smtClean="0">
                <a:solidFill>
                  <a:schemeClr val="bg1"/>
                </a:solidFill>
                <a:latin typeface="Tekton Pro Ext" panose="020F0605020208020904" pitchFamily="34" charset="0"/>
              </a:rPr>
              <a:t>Das B&amp;B in der Nähe de Bahnhofs – glücklicherweise fahren nachts keine Züge !</a:t>
            </a:r>
            <a:endParaRPr lang="de-DE" sz="2000" dirty="0"/>
          </a:p>
        </p:txBody>
      </p:sp>
    </p:spTree>
    <p:extLst>
      <p:ext uri="{BB962C8B-B14F-4D97-AF65-F5344CB8AC3E}">
        <p14:creationId xmlns:p14="http://schemas.microsoft.com/office/powerpoint/2010/main" val="66509698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3" name="Textfeld 2"/>
          <p:cNvSpPr txBox="1"/>
          <p:nvPr/>
        </p:nvSpPr>
        <p:spPr>
          <a:xfrm>
            <a:off x="1730478" y="83363"/>
            <a:ext cx="6037006" cy="1384995"/>
          </a:xfrm>
          <a:prstGeom prst="rect">
            <a:avLst/>
          </a:prstGeom>
          <a:noFill/>
        </p:spPr>
        <p:txBody>
          <a:bodyPr wrap="square" rtlCol="0">
            <a:spAutoFit/>
          </a:bodyPr>
          <a:lstStyle/>
          <a:p>
            <a:r>
              <a:rPr lang="de-DE" sz="3600" b="1" dirty="0" smtClean="0">
                <a:latin typeface="Tekton Pro Ext" panose="020F0605020208020904" pitchFamily="34" charset="0"/>
                <a:cs typeface="KacstBook" panose="02000000000000000000" pitchFamily="2" charset="-78"/>
              </a:rPr>
              <a:t>Tag 2</a:t>
            </a:r>
            <a:r>
              <a:rPr lang="de-DE" sz="2400" b="1" dirty="0" smtClean="0">
                <a:latin typeface="Tekton Pro Ext" panose="020F0605020208020904" pitchFamily="34" charset="0"/>
                <a:cs typeface="KacstBook" panose="02000000000000000000" pitchFamily="2" charset="-78"/>
              </a:rPr>
              <a:t/>
            </a:r>
            <a:br>
              <a:rPr lang="de-DE" sz="2400" b="1" dirty="0" smtClean="0">
                <a:latin typeface="Tekton Pro Ext" panose="020F0605020208020904" pitchFamily="34" charset="0"/>
                <a:cs typeface="KacstBook" panose="02000000000000000000" pitchFamily="2" charset="-78"/>
              </a:rPr>
            </a:br>
            <a:r>
              <a:rPr lang="de-DE" sz="2400" b="1" dirty="0" smtClean="0">
                <a:latin typeface="Tekton Pro Ext" panose="020F0605020208020904" pitchFamily="34" charset="0"/>
                <a:cs typeface="KacstBook" panose="02000000000000000000" pitchFamily="2" charset="-78"/>
              </a:rPr>
              <a:t>Lourdes</a:t>
            </a:r>
          </a:p>
          <a:p>
            <a:r>
              <a:rPr lang="de-DE" sz="2400" b="1" dirty="0" err="1" smtClean="0">
                <a:latin typeface="Tekton Pro Ext" panose="020F0605020208020904" pitchFamily="34" charset="0"/>
                <a:cs typeface="KacstBook" panose="02000000000000000000" pitchFamily="2" charset="-78"/>
              </a:rPr>
              <a:t>Arrens-Marsous</a:t>
            </a:r>
            <a:r>
              <a:rPr lang="de-DE" sz="2400" b="1" dirty="0" smtClean="0">
                <a:latin typeface="Tekton Pro Ext" panose="020F0605020208020904" pitchFamily="34" charset="0"/>
                <a:cs typeface="KacstBook" panose="02000000000000000000" pitchFamily="2" charset="-78"/>
              </a:rPr>
              <a:t> - Lac de </a:t>
            </a:r>
            <a:r>
              <a:rPr lang="de-DE" sz="2400" b="1" dirty="0" err="1" smtClean="0">
                <a:latin typeface="Tekton Pro Ext" panose="020F0605020208020904" pitchFamily="34" charset="0"/>
                <a:cs typeface="KacstBook" panose="02000000000000000000" pitchFamily="2" charset="-78"/>
              </a:rPr>
              <a:t>Miguelelou</a:t>
            </a:r>
            <a:endParaRPr lang="de-DE" sz="2400" b="1" dirty="0">
              <a:latin typeface="Tekton Pro Ext" panose="020F0605020208020904" pitchFamily="34" charset="0"/>
              <a:cs typeface="KacstBook" panose="02000000000000000000" pitchFamily="2" charset="-78"/>
            </a:endParaRPr>
          </a:p>
        </p:txBody>
      </p:sp>
      <p:sp>
        <p:nvSpPr>
          <p:cNvPr id="4" name="Textfeld 3"/>
          <p:cNvSpPr txBox="1"/>
          <p:nvPr/>
        </p:nvSpPr>
        <p:spPr>
          <a:xfrm>
            <a:off x="698091" y="5683047"/>
            <a:ext cx="2434449" cy="523220"/>
          </a:xfrm>
          <a:prstGeom prst="rect">
            <a:avLst/>
          </a:prstGeom>
          <a:noFill/>
        </p:spPr>
        <p:txBody>
          <a:bodyPr wrap="none" rtlCol="0">
            <a:spAutoFit/>
          </a:bodyPr>
          <a:lstStyle/>
          <a:p>
            <a:r>
              <a:rPr lang="de-DE" sz="2800" dirty="0" smtClean="0">
                <a:solidFill>
                  <a:schemeClr val="bg1"/>
                </a:solidFill>
                <a:latin typeface="Tekton Pro Ext" panose="020F0605020208020904" pitchFamily="34" charset="0"/>
              </a:rPr>
              <a:t>Lac de Tech </a:t>
            </a:r>
            <a:endParaRPr lang="de-DE" sz="2800" dirty="0">
              <a:solidFill>
                <a:schemeClr val="bg1"/>
              </a:solidFill>
              <a:latin typeface="Tekton Pro Ext" panose="020F0605020208020904" pitchFamily="34" charset="0"/>
            </a:endParaRPr>
          </a:p>
        </p:txBody>
      </p:sp>
    </p:spTree>
    <p:extLst>
      <p:ext uri="{BB962C8B-B14F-4D97-AF65-F5344CB8AC3E}">
        <p14:creationId xmlns:p14="http://schemas.microsoft.com/office/powerpoint/2010/main" val="941509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500" fill="hold"/>
                                        <p:tgtEl>
                                          <p:spTgt spid="3"/>
                                        </p:tgtEl>
                                        <p:attrNameLst>
                                          <p:attrName>ppt_x</p:attrName>
                                        </p:attrNameLst>
                                      </p:cBhvr>
                                      <p:tavLst>
                                        <p:tav tm="0">
                                          <p:val>
                                            <p:strVal val="0-#ppt_w/2"/>
                                          </p:val>
                                        </p:tav>
                                        <p:tav tm="100000">
                                          <p:val>
                                            <p:strVal val="#ppt_x"/>
                                          </p:val>
                                        </p:tav>
                                      </p:tavLst>
                                    </p:anim>
                                    <p:anim calcmode="lin" valueType="num">
                                      <p:cBhvr additive="base">
                                        <p:cTn id="8" dur="1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250" fill="hold"/>
                                        <p:tgtEl>
                                          <p:spTgt spid="4"/>
                                        </p:tgtEl>
                                        <p:attrNameLst>
                                          <p:attrName>ppt_x</p:attrName>
                                        </p:attrNameLst>
                                      </p:cBhvr>
                                      <p:tavLst>
                                        <p:tav tm="0">
                                          <p:val>
                                            <p:strVal val="0-#ppt_w/2"/>
                                          </p:val>
                                        </p:tav>
                                        <p:tav tm="100000">
                                          <p:val>
                                            <p:strVal val="#ppt_x"/>
                                          </p:val>
                                        </p:tav>
                                      </p:tavLst>
                                    </p:anim>
                                    <p:anim calcmode="lin" valueType="num">
                                      <p:cBhvr additive="base">
                                        <p:cTn id="14"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00878" y="129761"/>
            <a:ext cx="4031974" cy="6559957"/>
          </a:xfrm>
          <a:prstGeom prst="rect">
            <a:avLst/>
          </a:prstGeom>
        </p:spPr>
      </p:pic>
      <p:sp>
        <p:nvSpPr>
          <p:cNvPr id="3" name="Textfeld 2"/>
          <p:cNvSpPr txBox="1"/>
          <p:nvPr/>
        </p:nvSpPr>
        <p:spPr>
          <a:xfrm>
            <a:off x="4890052" y="996407"/>
            <a:ext cx="6857999" cy="5509200"/>
          </a:xfrm>
          <a:prstGeom prst="rect">
            <a:avLst/>
          </a:prstGeom>
          <a:solidFill>
            <a:schemeClr val="bg1">
              <a:alpha val="80000"/>
            </a:schemeClr>
          </a:solidFill>
        </p:spPr>
        <p:txBody>
          <a:bodyPr wrap="square" rtlCol="0">
            <a:spAutoFit/>
          </a:bodyPr>
          <a:lstStyle/>
          <a:p>
            <a:r>
              <a:rPr lang="de-DE" sz="2200" b="1" dirty="0">
                <a:latin typeface="Tekton Pro" panose="020F0603020208020904" pitchFamily="34" charset="0"/>
              </a:rPr>
              <a:t>1858 hat Bernadette </a:t>
            </a:r>
            <a:r>
              <a:rPr lang="de-DE" sz="2200" b="1" dirty="0" err="1">
                <a:latin typeface="Tekton Pro" panose="020F0603020208020904" pitchFamily="34" charset="0"/>
              </a:rPr>
              <a:t>Soubirous</a:t>
            </a:r>
            <a:r>
              <a:rPr lang="de-DE" sz="2200" b="1" dirty="0">
                <a:latin typeface="Tekton Pro" panose="020F0603020208020904" pitchFamily="34" charset="0"/>
              </a:rPr>
              <a:t> nahe der Grotte </a:t>
            </a:r>
            <a:r>
              <a:rPr lang="de-DE" sz="2200" b="1" dirty="0" err="1">
                <a:latin typeface="Tekton Pro" panose="020F0603020208020904" pitchFamily="34" charset="0"/>
              </a:rPr>
              <a:t>Massabielle</a:t>
            </a:r>
            <a:r>
              <a:rPr lang="de-DE" sz="2200" b="1" dirty="0">
                <a:latin typeface="Tekton Pro" panose="020F0603020208020904" pitchFamily="34" charset="0"/>
              </a:rPr>
              <a:t> (</a:t>
            </a:r>
            <a:r>
              <a:rPr lang="de-DE" sz="2200" b="1" i="1" dirty="0" err="1">
                <a:latin typeface="Tekton Pro" panose="020F0603020208020904" pitchFamily="34" charset="0"/>
              </a:rPr>
              <a:t>Massevieille</a:t>
            </a:r>
            <a:r>
              <a:rPr lang="de-DE" sz="2200" b="1" dirty="0">
                <a:latin typeface="Tekton Pro" panose="020F0603020208020904" pitchFamily="34" charset="0"/>
              </a:rPr>
              <a:t>, „alter Fels“) mehrfach Erscheinungen einer weiß gekleideten Frau gehabt. Später offenbarte sich nach ihren Worten die Erscheinung als „die unbefleckte Empfängnis“, was der Pfarrer und die kirchliche Untersuchungskommission als Bestätigung des Dogmas von der Unbefleckten Empfängnis Marias, der Mutter Jesu, deuteten. Bei einer dieser Erscheinungen wurde die Quelle in der Grotte freigelegt. Die Mutter Gottes bat Bernadette </a:t>
            </a:r>
            <a:r>
              <a:rPr lang="de-DE" sz="2200" b="1" dirty="0" err="1">
                <a:latin typeface="Tekton Pro" panose="020F0603020208020904" pitchFamily="34" charset="0"/>
              </a:rPr>
              <a:t>Soubirous</a:t>
            </a:r>
            <a:r>
              <a:rPr lang="de-DE" sz="2200" b="1" dirty="0">
                <a:latin typeface="Tekton Pro" panose="020F0603020208020904" pitchFamily="34" charset="0"/>
              </a:rPr>
              <a:t> nach ihren Worten darum, den Priestern auszurichten, dass an der Grotte eine Kirche errichtet werde, und um Prozessionen dorthin. </a:t>
            </a:r>
          </a:p>
          <a:p>
            <a:r>
              <a:rPr lang="de-DE" sz="2200" b="1" dirty="0">
                <a:latin typeface="Tekton Pro" panose="020F0603020208020904" pitchFamily="34" charset="0"/>
              </a:rPr>
              <a:t>Heute ist die Kirche ein bedeutender Wallfahrtsort. Der Quelle werden Heilkräfte zugeschrieben, und es wurde von vielen Wunderheilungen berichtet. Bernadette </a:t>
            </a:r>
            <a:r>
              <a:rPr lang="de-DE" sz="2200" b="1" dirty="0" err="1">
                <a:latin typeface="Tekton Pro" panose="020F0603020208020904" pitchFamily="34" charset="0"/>
              </a:rPr>
              <a:t>Soubirous</a:t>
            </a:r>
            <a:r>
              <a:rPr lang="de-DE" sz="2200" b="1" dirty="0">
                <a:latin typeface="Tekton Pro" panose="020F0603020208020904" pitchFamily="34" charset="0"/>
              </a:rPr>
              <a:t> wurde 1933 heiliggesprochen</a:t>
            </a:r>
            <a:r>
              <a:rPr lang="de-DE" sz="2200" b="1" dirty="0" smtClean="0">
                <a:latin typeface="Tekton Pro" panose="020F0603020208020904" pitchFamily="34" charset="0"/>
              </a:rPr>
              <a:t>.</a:t>
            </a:r>
            <a:endParaRPr lang="de-DE" sz="2200" b="1" dirty="0">
              <a:latin typeface="Tekton Pro" panose="020F0603020208020904" pitchFamily="34" charset="0"/>
            </a:endParaRPr>
          </a:p>
        </p:txBody>
      </p:sp>
    </p:spTree>
    <p:extLst>
      <p:ext uri="{BB962C8B-B14F-4D97-AF65-F5344CB8AC3E}">
        <p14:creationId xmlns:p14="http://schemas.microsoft.com/office/powerpoint/2010/main" val="4039576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IMG_0089"/>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9525"/>
            <a:ext cx="12192000" cy="6848475"/>
          </a:xfrm>
          <a:prstGeom prst="rect">
            <a:avLst/>
          </a:prstGeom>
        </p:spPr>
      </p:pic>
    </p:spTree>
    <p:extLst>
      <p:ext uri="{BB962C8B-B14F-4D97-AF65-F5344CB8AC3E}">
        <p14:creationId xmlns:p14="http://schemas.microsoft.com/office/powerpoint/2010/main" val="142037655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IMG_0090"/>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4763"/>
            <a:ext cx="12192000" cy="6848475"/>
          </a:xfrm>
          <a:prstGeom prst="rect">
            <a:avLst/>
          </a:prstGeom>
        </p:spPr>
      </p:pic>
    </p:spTree>
    <p:extLst>
      <p:ext uri="{BB962C8B-B14F-4D97-AF65-F5344CB8AC3E}">
        <p14:creationId xmlns:p14="http://schemas.microsoft.com/office/powerpoint/2010/main" val="256955298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IMG_0094"/>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4763"/>
            <a:ext cx="12192000" cy="6848475"/>
          </a:xfrm>
          <a:prstGeom prst="rect">
            <a:avLst/>
          </a:prstGeom>
        </p:spPr>
      </p:pic>
    </p:spTree>
    <p:extLst>
      <p:ext uri="{BB962C8B-B14F-4D97-AF65-F5344CB8AC3E}">
        <p14:creationId xmlns:p14="http://schemas.microsoft.com/office/powerpoint/2010/main" val="404058498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IMG_0099"/>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4763"/>
            <a:ext cx="12192000" cy="6848475"/>
          </a:xfrm>
          <a:prstGeom prst="rect">
            <a:avLst/>
          </a:prstGeom>
        </p:spPr>
      </p:pic>
    </p:spTree>
    <p:extLst>
      <p:ext uri="{BB962C8B-B14F-4D97-AF65-F5344CB8AC3E}">
        <p14:creationId xmlns:p14="http://schemas.microsoft.com/office/powerpoint/2010/main" val="233198131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IMG_0098"/>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4763"/>
            <a:ext cx="12192000" cy="6848475"/>
          </a:xfrm>
          <a:prstGeom prst="rect">
            <a:avLst/>
          </a:prstGeom>
        </p:spPr>
      </p:pic>
    </p:spTree>
    <p:extLst>
      <p:ext uri="{BB962C8B-B14F-4D97-AF65-F5344CB8AC3E}">
        <p14:creationId xmlns:p14="http://schemas.microsoft.com/office/powerpoint/2010/main" val="124118856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268989321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IMG_0104"/>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4763"/>
            <a:ext cx="12192000" cy="6848475"/>
          </a:xfrm>
          <a:prstGeom prst="rect">
            <a:avLst/>
          </a:prstGeom>
        </p:spPr>
      </p:pic>
    </p:spTree>
    <p:extLst>
      <p:ext uri="{BB962C8B-B14F-4D97-AF65-F5344CB8AC3E}">
        <p14:creationId xmlns:p14="http://schemas.microsoft.com/office/powerpoint/2010/main" val="152839017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IMG_0108"/>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4763"/>
            <a:ext cx="12192000" cy="6848475"/>
          </a:xfrm>
          <a:prstGeom prst="rect">
            <a:avLst/>
          </a:prstGeom>
        </p:spPr>
      </p:pic>
    </p:spTree>
    <p:extLst>
      <p:ext uri="{BB962C8B-B14F-4D97-AF65-F5344CB8AC3E}">
        <p14:creationId xmlns:p14="http://schemas.microsoft.com/office/powerpoint/2010/main" val="393448696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IMG_0107"/>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4763"/>
            <a:ext cx="12192000" cy="6848475"/>
          </a:xfrm>
          <a:prstGeom prst="rect">
            <a:avLst/>
          </a:prstGeom>
        </p:spPr>
      </p:pic>
      <p:sp>
        <p:nvSpPr>
          <p:cNvPr id="3" name="Textfeld 2"/>
          <p:cNvSpPr txBox="1"/>
          <p:nvPr/>
        </p:nvSpPr>
        <p:spPr>
          <a:xfrm>
            <a:off x="776749" y="5899355"/>
            <a:ext cx="3574505" cy="523220"/>
          </a:xfrm>
          <a:prstGeom prst="rect">
            <a:avLst/>
          </a:prstGeom>
          <a:noFill/>
        </p:spPr>
        <p:txBody>
          <a:bodyPr wrap="none" rtlCol="0">
            <a:spAutoFit/>
          </a:bodyPr>
          <a:lstStyle/>
          <a:p>
            <a:r>
              <a:rPr lang="de-DE" sz="2800" dirty="0" smtClean="0">
                <a:solidFill>
                  <a:schemeClr val="bg1"/>
                </a:solidFill>
                <a:latin typeface="Tekton Pro Ext" panose="020F0605020208020904" pitchFamily="34" charset="0"/>
              </a:rPr>
              <a:t>Lac de </a:t>
            </a:r>
            <a:r>
              <a:rPr lang="de-DE" sz="2800" dirty="0" err="1" smtClean="0">
                <a:solidFill>
                  <a:schemeClr val="bg1"/>
                </a:solidFill>
                <a:latin typeface="Tekton Pro Ext" panose="020F0605020208020904" pitchFamily="34" charset="0"/>
              </a:rPr>
              <a:t>Pouey</a:t>
            </a:r>
            <a:r>
              <a:rPr lang="de-DE" sz="2800" dirty="0" smtClean="0">
                <a:solidFill>
                  <a:schemeClr val="bg1"/>
                </a:solidFill>
                <a:latin typeface="Tekton Pro Ext" panose="020F0605020208020904" pitchFamily="34" charset="0"/>
              </a:rPr>
              <a:t> Laun</a:t>
            </a:r>
            <a:endParaRPr lang="de-DE" sz="2800" dirty="0">
              <a:solidFill>
                <a:schemeClr val="bg1"/>
              </a:solidFill>
              <a:latin typeface="Tekton Pro Ext" panose="020F0605020208020904" pitchFamily="34" charset="0"/>
            </a:endParaRPr>
          </a:p>
        </p:txBody>
      </p:sp>
    </p:spTree>
    <p:extLst>
      <p:ext uri="{BB962C8B-B14F-4D97-AF65-F5344CB8AC3E}">
        <p14:creationId xmlns:p14="http://schemas.microsoft.com/office/powerpoint/2010/main" val="147489463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32477064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48593"/>
          </a:xfrm>
          <a:prstGeom prst="rect">
            <a:avLst/>
          </a:prstGeom>
        </p:spPr>
      </p:pic>
      <p:pic>
        <p:nvPicPr>
          <p:cNvPr id="5" name="Grafik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293736">
            <a:off x="10468678" y="411886"/>
            <a:ext cx="1106663" cy="1217330"/>
          </a:xfrm>
          <a:prstGeom prst="rect">
            <a:avLst/>
          </a:prstGeom>
        </p:spPr>
      </p:pic>
      <p:sp>
        <p:nvSpPr>
          <p:cNvPr id="3" name="Textfeld 2"/>
          <p:cNvSpPr txBox="1"/>
          <p:nvPr/>
        </p:nvSpPr>
        <p:spPr>
          <a:xfrm>
            <a:off x="1445664" y="283589"/>
            <a:ext cx="5727145" cy="523220"/>
          </a:xfrm>
          <a:prstGeom prst="rect">
            <a:avLst/>
          </a:prstGeom>
          <a:noFill/>
        </p:spPr>
        <p:txBody>
          <a:bodyPr wrap="none" rtlCol="0">
            <a:spAutoFit/>
          </a:bodyPr>
          <a:lstStyle/>
          <a:p>
            <a:r>
              <a:rPr lang="de-DE" sz="2800" dirty="0" smtClean="0">
                <a:solidFill>
                  <a:schemeClr val="bg1"/>
                </a:solidFill>
                <a:latin typeface="Tekton Pro Ext" panose="020F0605020208020904" pitchFamily="34" charset="0"/>
              </a:rPr>
              <a:t>Auf dem Weg zum </a:t>
            </a:r>
            <a:r>
              <a:rPr lang="de-DE" sz="2800" dirty="0" err="1" smtClean="0">
                <a:solidFill>
                  <a:schemeClr val="bg1"/>
                </a:solidFill>
                <a:latin typeface="Tekton Pro Ext" panose="020F0605020208020904" pitchFamily="34" charset="0"/>
              </a:rPr>
              <a:t>Sanctuaire</a:t>
            </a:r>
            <a:endParaRPr lang="de-DE" sz="2800" dirty="0">
              <a:solidFill>
                <a:schemeClr val="bg1"/>
              </a:solidFill>
              <a:latin typeface="Tekton Pro Ext" panose="020F0605020208020904" pitchFamily="34" charset="0"/>
            </a:endParaRPr>
          </a:p>
        </p:txBody>
      </p:sp>
    </p:spTree>
    <p:extLst>
      <p:ext uri="{BB962C8B-B14F-4D97-AF65-F5344CB8AC3E}">
        <p14:creationId xmlns:p14="http://schemas.microsoft.com/office/powerpoint/2010/main" val="2569186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25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IMG_0111"/>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4763"/>
            <a:ext cx="12192000" cy="6848475"/>
          </a:xfrm>
          <a:prstGeom prst="rect">
            <a:avLst/>
          </a:prstGeom>
        </p:spPr>
      </p:pic>
      <p:pic>
        <p:nvPicPr>
          <p:cNvPr id="3" name="Grafik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20939216">
            <a:off x="7236542" y="3408099"/>
            <a:ext cx="4473678" cy="2560081"/>
          </a:xfrm>
          <a:prstGeom prst="rect">
            <a:avLst/>
          </a:prstGeom>
        </p:spPr>
      </p:pic>
    </p:spTree>
    <p:extLst>
      <p:ext uri="{BB962C8B-B14F-4D97-AF65-F5344CB8AC3E}">
        <p14:creationId xmlns:p14="http://schemas.microsoft.com/office/powerpoint/2010/main" val="2929747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IMG_0113"/>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4763"/>
            <a:ext cx="12192000" cy="6848475"/>
          </a:xfrm>
          <a:prstGeom prst="rect">
            <a:avLst/>
          </a:prstGeom>
        </p:spPr>
      </p:pic>
    </p:spTree>
    <p:extLst>
      <p:ext uri="{BB962C8B-B14F-4D97-AF65-F5344CB8AC3E}">
        <p14:creationId xmlns:p14="http://schemas.microsoft.com/office/powerpoint/2010/main" val="427288596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IMG_0114"/>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4763"/>
            <a:ext cx="12192000" cy="6848475"/>
          </a:xfrm>
          <a:prstGeom prst="rect">
            <a:avLst/>
          </a:prstGeom>
        </p:spPr>
      </p:pic>
      <p:sp>
        <p:nvSpPr>
          <p:cNvPr id="3" name="Rechteck 2"/>
          <p:cNvSpPr/>
          <p:nvPr/>
        </p:nvSpPr>
        <p:spPr>
          <a:xfrm>
            <a:off x="339389" y="5869546"/>
            <a:ext cx="3461204" cy="523220"/>
          </a:xfrm>
          <a:prstGeom prst="rect">
            <a:avLst/>
          </a:prstGeom>
        </p:spPr>
        <p:txBody>
          <a:bodyPr wrap="none">
            <a:spAutoFit/>
          </a:bodyPr>
          <a:lstStyle/>
          <a:p>
            <a:r>
              <a:rPr lang="de-DE" sz="2800" b="1" dirty="0">
                <a:solidFill>
                  <a:schemeClr val="bg1"/>
                </a:solidFill>
                <a:latin typeface="Tekton Pro Ext" panose="020F0605020208020904" pitchFamily="34" charset="0"/>
                <a:cs typeface="KacstBook" panose="02000000000000000000" pitchFamily="2" charset="-78"/>
              </a:rPr>
              <a:t>Lac de </a:t>
            </a:r>
            <a:r>
              <a:rPr lang="de-DE" sz="2800" b="1" dirty="0" err="1">
                <a:solidFill>
                  <a:schemeClr val="bg1"/>
                </a:solidFill>
                <a:latin typeface="Tekton Pro Ext" panose="020F0605020208020904" pitchFamily="34" charset="0"/>
                <a:cs typeface="KacstBook" panose="02000000000000000000" pitchFamily="2" charset="-78"/>
              </a:rPr>
              <a:t>Miguelelou</a:t>
            </a:r>
            <a:endParaRPr lang="de-DE" sz="2800" dirty="0">
              <a:solidFill>
                <a:schemeClr val="bg1"/>
              </a:solidFill>
            </a:endParaRPr>
          </a:p>
        </p:txBody>
      </p:sp>
    </p:spTree>
    <p:extLst>
      <p:ext uri="{BB962C8B-B14F-4D97-AF65-F5344CB8AC3E}">
        <p14:creationId xmlns:p14="http://schemas.microsoft.com/office/powerpoint/2010/main" val="16262755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IMG_0115"/>
          <p:cNvPicPr>
            <a:picLocks noGrp="1" noChangeAspect="1"/>
          </p:cNvPicPr>
          <p:nvPr isPhoto="1"/>
        </p:nvPicPr>
        <p:blipFill rotWithShape="1">
          <a:blip r:embed="rId2" cstate="email">
            <a:lum/>
            <a:extLst>
              <a:ext uri="{28A0092B-C50C-407E-A947-70E740481C1C}">
                <a14:useLocalDpi xmlns:a14="http://schemas.microsoft.com/office/drawing/2010/main"/>
              </a:ext>
            </a:extLst>
          </a:blip>
          <a:srcRect/>
          <a:stretch/>
        </p:blipFill>
        <p:spPr>
          <a:xfrm rot="5400000">
            <a:off x="3108362" y="1628174"/>
            <a:ext cx="6169305" cy="35815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0786757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IMG_0120"/>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4763"/>
            <a:ext cx="12192000" cy="6848475"/>
          </a:xfrm>
          <a:prstGeom prst="rect">
            <a:avLst/>
          </a:prstGeom>
        </p:spPr>
      </p:pic>
    </p:spTree>
    <p:extLst>
      <p:ext uri="{BB962C8B-B14F-4D97-AF65-F5344CB8AC3E}">
        <p14:creationId xmlns:p14="http://schemas.microsoft.com/office/powerpoint/2010/main" val="356252050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IMG_0117"/>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162386"/>
            <a:ext cx="12192000" cy="6848475"/>
          </a:xfrm>
          <a:prstGeom prst="rect">
            <a:avLst/>
          </a:prstGeom>
        </p:spPr>
      </p:pic>
      <p:pic>
        <p:nvPicPr>
          <p:cNvPr id="3" name="Grafik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176033">
            <a:off x="-412265" y="3148490"/>
            <a:ext cx="3797347" cy="20082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321930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IMG_0121"/>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4763"/>
            <a:ext cx="12192000" cy="6848475"/>
          </a:xfrm>
          <a:prstGeom prst="rect">
            <a:avLst/>
          </a:prstGeom>
        </p:spPr>
      </p:pic>
      <p:sp>
        <p:nvSpPr>
          <p:cNvPr id="3" name="Textfeld 2"/>
          <p:cNvSpPr txBox="1"/>
          <p:nvPr/>
        </p:nvSpPr>
        <p:spPr>
          <a:xfrm>
            <a:off x="560439" y="5604387"/>
            <a:ext cx="5553956" cy="830997"/>
          </a:xfrm>
          <a:prstGeom prst="rect">
            <a:avLst/>
          </a:prstGeom>
          <a:noFill/>
        </p:spPr>
        <p:txBody>
          <a:bodyPr wrap="none" rtlCol="0">
            <a:spAutoFit/>
          </a:bodyPr>
          <a:lstStyle/>
          <a:p>
            <a:r>
              <a:rPr lang="de-DE" sz="2400" dirty="0" smtClean="0">
                <a:solidFill>
                  <a:schemeClr val="bg1"/>
                </a:solidFill>
                <a:latin typeface="Tekton Pro Ext" panose="020F0605020208020904" pitchFamily="34" charset="0"/>
              </a:rPr>
              <a:t>Statt kaltem Wasser im Refuge: </a:t>
            </a:r>
            <a:br>
              <a:rPr lang="de-DE" sz="2400" dirty="0" smtClean="0">
                <a:solidFill>
                  <a:schemeClr val="bg1"/>
                </a:solidFill>
                <a:latin typeface="Tekton Pro Ext" panose="020F0605020208020904" pitchFamily="34" charset="0"/>
              </a:rPr>
            </a:br>
            <a:r>
              <a:rPr lang="de-DE" sz="2400" dirty="0" smtClean="0">
                <a:solidFill>
                  <a:schemeClr val="bg1"/>
                </a:solidFill>
                <a:latin typeface="Tekton Pro Ext" panose="020F0605020208020904" pitchFamily="34" charset="0"/>
              </a:rPr>
              <a:t>Bad im See !</a:t>
            </a:r>
            <a:endParaRPr lang="de-DE" sz="2400" dirty="0">
              <a:solidFill>
                <a:schemeClr val="bg1"/>
              </a:solidFill>
              <a:latin typeface="Tekton Pro Ext" panose="020F0605020208020904" pitchFamily="34" charset="0"/>
            </a:endParaRPr>
          </a:p>
        </p:txBody>
      </p:sp>
    </p:spTree>
    <p:extLst>
      <p:ext uri="{BB962C8B-B14F-4D97-AF65-F5344CB8AC3E}">
        <p14:creationId xmlns:p14="http://schemas.microsoft.com/office/powerpoint/2010/main" val="4376534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IMG_0122"/>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4763"/>
            <a:ext cx="12192000" cy="6848475"/>
          </a:xfrm>
          <a:prstGeom prst="rect">
            <a:avLst/>
          </a:prstGeom>
        </p:spPr>
      </p:pic>
    </p:spTree>
    <p:extLst>
      <p:ext uri="{BB962C8B-B14F-4D97-AF65-F5344CB8AC3E}">
        <p14:creationId xmlns:p14="http://schemas.microsoft.com/office/powerpoint/2010/main" val="102612637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IMG_0124"/>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4763"/>
            <a:ext cx="12192000" cy="6848475"/>
          </a:xfrm>
          <a:prstGeom prst="rect">
            <a:avLst/>
          </a:prstGeom>
        </p:spPr>
      </p:pic>
    </p:spTree>
    <p:extLst>
      <p:ext uri="{BB962C8B-B14F-4D97-AF65-F5344CB8AC3E}">
        <p14:creationId xmlns:p14="http://schemas.microsoft.com/office/powerpoint/2010/main" val="208636983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IMG_0125"/>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4763"/>
            <a:ext cx="12192000" cy="6848475"/>
          </a:xfrm>
          <a:prstGeom prst="rect">
            <a:avLst/>
          </a:prstGeom>
        </p:spPr>
      </p:pic>
    </p:spTree>
    <p:extLst>
      <p:ext uri="{BB962C8B-B14F-4D97-AF65-F5344CB8AC3E}">
        <p14:creationId xmlns:p14="http://schemas.microsoft.com/office/powerpoint/2010/main" val="24485854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277791153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IMG_0127"/>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4763"/>
            <a:ext cx="12192000" cy="6848475"/>
          </a:xfrm>
          <a:prstGeom prst="rect">
            <a:avLst/>
          </a:prstGeom>
        </p:spPr>
      </p:pic>
      <p:sp>
        <p:nvSpPr>
          <p:cNvPr id="3" name="Textfeld 2"/>
          <p:cNvSpPr txBox="1"/>
          <p:nvPr/>
        </p:nvSpPr>
        <p:spPr>
          <a:xfrm>
            <a:off x="228600" y="5093513"/>
            <a:ext cx="5924550" cy="1384995"/>
          </a:xfrm>
          <a:prstGeom prst="rect">
            <a:avLst/>
          </a:prstGeom>
          <a:noFill/>
        </p:spPr>
        <p:txBody>
          <a:bodyPr wrap="square" rtlCol="0">
            <a:spAutoFit/>
          </a:bodyPr>
          <a:lstStyle/>
          <a:p>
            <a:r>
              <a:rPr lang="de-DE" sz="3600" b="1" dirty="0" smtClean="0">
                <a:solidFill>
                  <a:schemeClr val="bg1"/>
                </a:solidFill>
                <a:latin typeface="Tekton Pro Ext" panose="020F0605020208020904" pitchFamily="34" charset="0"/>
                <a:cs typeface="KacstBook" panose="02000000000000000000" pitchFamily="2" charset="-78"/>
              </a:rPr>
              <a:t>Tag 3</a:t>
            </a:r>
            <a:r>
              <a:rPr lang="de-DE" sz="2400" b="1" dirty="0" smtClean="0">
                <a:solidFill>
                  <a:schemeClr val="bg1"/>
                </a:solidFill>
                <a:latin typeface="Tekton Pro Ext" panose="020F0605020208020904" pitchFamily="34" charset="0"/>
                <a:cs typeface="KacstBook" panose="02000000000000000000" pitchFamily="2" charset="-78"/>
              </a:rPr>
              <a:t/>
            </a:r>
            <a:br>
              <a:rPr lang="de-DE" sz="2400" b="1" dirty="0" smtClean="0">
                <a:solidFill>
                  <a:schemeClr val="bg1"/>
                </a:solidFill>
                <a:latin typeface="Tekton Pro Ext" panose="020F0605020208020904" pitchFamily="34" charset="0"/>
                <a:cs typeface="KacstBook" panose="02000000000000000000" pitchFamily="2" charset="-78"/>
              </a:rPr>
            </a:br>
            <a:r>
              <a:rPr lang="de-DE" sz="2400" b="1" dirty="0" smtClean="0">
                <a:solidFill>
                  <a:schemeClr val="bg1"/>
                </a:solidFill>
                <a:latin typeface="Tekton Pro Ext" panose="020F0605020208020904" pitchFamily="34" charset="0"/>
                <a:cs typeface="KacstBook" panose="02000000000000000000" pitchFamily="2" charset="-78"/>
              </a:rPr>
              <a:t>Refuge de </a:t>
            </a:r>
            <a:r>
              <a:rPr lang="de-DE" sz="2400" b="1" dirty="0" err="1" smtClean="0">
                <a:solidFill>
                  <a:schemeClr val="bg1"/>
                </a:solidFill>
                <a:latin typeface="Tekton Pro Ext" panose="020F0605020208020904" pitchFamily="34" charset="0"/>
                <a:cs typeface="KacstBook" panose="02000000000000000000" pitchFamily="2" charset="-78"/>
              </a:rPr>
              <a:t>Migouelou</a:t>
            </a:r>
            <a:r>
              <a:rPr lang="de-DE" sz="2400" b="1" dirty="0" smtClean="0">
                <a:solidFill>
                  <a:schemeClr val="bg1"/>
                </a:solidFill>
                <a:latin typeface="Tekton Pro Ext" panose="020F0605020208020904" pitchFamily="34" charset="0"/>
                <a:cs typeface="KacstBook" panose="02000000000000000000" pitchFamily="2" charset="-78"/>
              </a:rPr>
              <a:t> – Refuge </a:t>
            </a:r>
            <a:r>
              <a:rPr lang="de-DE" sz="2400" b="1" dirty="0" err="1" smtClean="0">
                <a:solidFill>
                  <a:schemeClr val="bg1"/>
                </a:solidFill>
                <a:latin typeface="Tekton Pro Ext" panose="020F0605020208020904" pitchFamily="34" charset="0"/>
                <a:cs typeface="KacstBook" panose="02000000000000000000" pitchFamily="2" charset="-78"/>
              </a:rPr>
              <a:t>d‘Arremoulit</a:t>
            </a:r>
            <a:r>
              <a:rPr lang="de-DE" sz="2400" b="1" dirty="0" smtClean="0">
                <a:solidFill>
                  <a:schemeClr val="bg1"/>
                </a:solidFill>
                <a:latin typeface="Tekton Pro Ext" panose="020F0605020208020904" pitchFamily="34" charset="0"/>
                <a:cs typeface="KacstBook" panose="02000000000000000000" pitchFamily="2" charset="-78"/>
              </a:rPr>
              <a:t> </a:t>
            </a:r>
            <a:endParaRPr lang="de-DE" sz="2400" b="1" dirty="0">
              <a:solidFill>
                <a:schemeClr val="bg1"/>
              </a:solidFill>
              <a:latin typeface="Tekton Pro Ext" panose="020F0605020208020904" pitchFamily="34" charset="0"/>
              <a:cs typeface="KacstBook" panose="02000000000000000000" pitchFamily="2" charset="-78"/>
            </a:endParaRPr>
          </a:p>
        </p:txBody>
      </p:sp>
    </p:spTree>
    <p:extLst>
      <p:ext uri="{BB962C8B-B14F-4D97-AF65-F5344CB8AC3E}">
        <p14:creationId xmlns:p14="http://schemas.microsoft.com/office/powerpoint/2010/main" val="197600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750" fill="hold"/>
                                        <p:tgtEl>
                                          <p:spTgt spid="3"/>
                                        </p:tgtEl>
                                        <p:attrNameLst>
                                          <p:attrName>ppt_x</p:attrName>
                                        </p:attrNameLst>
                                      </p:cBhvr>
                                      <p:tavLst>
                                        <p:tav tm="0">
                                          <p:val>
                                            <p:strVal val="0-#ppt_w/2"/>
                                          </p:val>
                                        </p:tav>
                                        <p:tav tm="100000">
                                          <p:val>
                                            <p:strVal val="#ppt_x"/>
                                          </p:val>
                                        </p:tav>
                                      </p:tavLst>
                                    </p:anim>
                                    <p:anim calcmode="lin" valueType="num">
                                      <p:cBhvr additive="base">
                                        <p:cTn id="8" dur="175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IMG_0142"/>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rot="5400000">
            <a:off x="-667146" y="1742681"/>
            <a:ext cx="6282527" cy="3529013"/>
          </a:xfrm>
          <a:prstGeom prst="rect">
            <a:avLst/>
          </a:prstGeom>
          <a:ln>
            <a:noFill/>
          </a:ln>
          <a:effectLst>
            <a:outerShdw blurRad="292100" dist="139700" dir="2700000" algn="tl" rotWithShape="0">
              <a:srgbClr val="333333">
                <a:alpha val="65000"/>
              </a:srgbClr>
            </a:outerShdw>
          </a:effectLst>
        </p:spPr>
      </p:pic>
      <p:pic>
        <p:nvPicPr>
          <p:cNvPr id="3" name="Grafik 2" descr="IMG_0128"/>
          <p:cNvPicPr>
            <a:picLocks noGrp="1" noChangeAspect="1"/>
          </p:cNvPicPr>
          <p:nvPr isPhoto="1"/>
        </p:nvPicPr>
        <p:blipFill rotWithShape="1">
          <a:blip r:embed="rId3" cstate="email">
            <a:lum/>
            <a:extLst>
              <a:ext uri="{28A0092B-C50C-407E-A947-70E740481C1C}">
                <a14:useLocalDpi xmlns:a14="http://schemas.microsoft.com/office/drawing/2010/main"/>
              </a:ext>
            </a:extLst>
          </a:blip>
          <a:srcRect b="-70"/>
          <a:stretch/>
        </p:blipFill>
        <p:spPr>
          <a:xfrm>
            <a:off x="4505326" y="1026402"/>
            <a:ext cx="7296149" cy="526009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465537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354425358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IMG_0130"/>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9525"/>
            <a:ext cx="12192000" cy="6848475"/>
          </a:xfrm>
          <a:prstGeom prst="rect">
            <a:avLst/>
          </a:prstGeom>
        </p:spPr>
      </p:pic>
      <p:sp>
        <p:nvSpPr>
          <p:cNvPr id="5" name="Rechteck 4"/>
          <p:cNvSpPr/>
          <p:nvPr/>
        </p:nvSpPr>
        <p:spPr>
          <a:xfrm>
            <a:off x="284475" y="6111359"/>
            <a:ext cx="7180171" cy="523220"/>
          </a:xfrm>
          <a:prstGeom prst="rect">
            <a:avLst/>
          </a:prstGeom>
        </p:spPr>
        <p:txBody>
          <a:bodyPr wrap="none">
            <a:spAutoFit/>
          </a:bodyPr>
          <a:lstStyle/>
          <a:p>
            <a:r>
              <a:rPr lang="de-DE" sz="2800" dirty="0" smtClean="0">
                <a:solidFill>
                  <a:schemeClr val="bg1"/>
                </a:solidFill>
                <a:latin typeface="Tekton Pro Ext" panose="020F0605020208020904" pitchFamily="34" charset="0"/>
              </a:rPr>
              <a:t>Blick zurück auf den Lac de </a:t>
            </a:r>
            <a:r>
              <a:rPr lang="de-DE" sz="2800" dirty="0" err="1" smtClean="0">
                <a:solidFill>
                  <a:schemeClr val="bg1"/>
                </a:solidFill>
                <a:latin typeface="Tekton Pro Ext" panose="020F0605020208020904" pitchFamily="34" charset="0"/>
              </a:rPr>
              <a:t>Migouelou</a:t>
            </a:r>
            <a:endParaRPr lang="de-DE" sz="2800" dirty="0">
              <a:solidFill>
                <a:schemeClr val="bg1"/>
              </a:solidFill>
              <a:latin typeface="Tekton Pro Ext" panose="020F0605020208020904" pitchFamily="34" charset="0"/>
            </a:endParaRPr>
          </a:p>
        </p:txBody>
      </p:sp>
    </p:spTree>
    <p:extLst>
      <p:ext uri="{BB962C8B-B14F-4D97-AF65-F5344CB8AC3E}">
        <p14:creationId xmlns:p14="http://schemas.microsoft.com/office/powerpoint/2010/main" val="3431598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3" name="Rechteck 2"/>
          <p:cNvSpPr/>
          <p:nvPr/>
        </p:nvSpPr>
        <p:spPr>
          <a:xfrm>
            <a:off x="6189975" y="5720834"/>
            <a:ext cx="5592941" cy="584775"/>
          </a:xfrm>
          <a:prstGeom prst="rect">
            <a:avLst/>
          </a:prstGeom>
        </p:spPr>
        <p:txBody>
          <a:bodyPr wrap="none">
            <a:spAutoFit/>
          </a:bodyPr>
          <a:lstStyle/>
          <a:p>
            <a:r>
              <a:rPr lang="de-DE" sz="3200" dirty="0" smtClean="0">
                <a:solidFill>
                  <a:schemeClr val="bg1"/>
                </a:solidFill>
                <a:latin typeface="Tekton Pro Ext" panose="020F0605020208020904" pitchFamily="34" charset="0"/>
              </a:rPr>
              <a:t>Le </a:t>
            </a:r>
            <a:r>
              <a:rPr lang="de-DE" sz="3200" dirty="0" err="1" smtClean="0">
                <a:solidFill>
                  <a:schemeClr val="bg1"/>
                </a:solidFill>
                <a:latin typeface="Tekton Pro Ext" panose="020F0605020208020904" pitchFamily="34" charset="0"/>
              </a:rPr>
              <a:t>petit</a:t>
            </a:r>
            <a:r>
              <a:rPr lang="de-DE" sz="3200" dirty="0" smtClean="0">
                <a:solidFill>
                  <a:schemeClr val="bg1"/>
                </a:solidFill>
                <a:latin typeface="Tekton Pro Ext" panose="020F0605020208020904" pitchFamily="34" charset="0"/>
              </a:rPr>
              <a:t> </a:t>
            </a:r>
            <a:r>
              <a:rPr lang="de-DE" sz="3200" dirty="0" err="1" smtClean="0">
                <a:solidFill>
                  <a:schemeClr val="bg1"/>
                </a:solidFill>
                <a:latin typeface="Tekton Pro Ext" panose="020F0605020208020904" pitchFamily="34" charset="0"/>
              </a:rPr>
              <a:t>train</a:t>
            </a:r>
            <a:r>
              <a:rPr lang="de-DE" sz="3200" dirty="0" smtClean="0">
                <a:solidFill>
                  <a:schemeClr val="bg1"/>
                </a:solidFill>
                <a:latin typeface="Tekton Pro Ext" panose="020F0605020208020904" pitchFamily="34" charset="0"/>
              </a:rPr>
              <a:t> </a:t>
            </a:r>
            <a:r>
              <a:rPr lang="de-DE" sz="3200" dirty="0" err="1" smtClean="0">
                <a:solidFill>
                  <a:schemeClr val="bg1"/>
                </a:solidFill>
                <a:latin typeface="Tekton Pro Ext" panose="020F0605020208020904" pitchFamily="34" charset="0"/>
              </a:rPr>
              <a:t>d‘Artouste</a:t>
            </a:r>
            <a:endParaRPr lang="de-DE" sz="3200" dirty="0">
              <a:solidFill>
                <a:schemeClr val="bg1"/>
              </a:solidFill>
              <a:latin typeface="Tekton Pro Ext" panose="020F0605020208020904" pitchFamily="34" charset="0"/>
            </a:endParaRPr>
          </a:p>
        </p:txBody>
      </p:sp>
    </p:spTree>
    <p:extLst>
      <p:ext uri="{BB962C8B-B14F-4D97-AF65-F5344CB8AC3E}">
        <p14:creationId xmlns:p14="http://schemas.microsoft.com/office/powerpoint/2010/main" val="3278331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IMG_0136"/>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4763"/>
            <a:ext cx="12192000" cy="6848475"/>
          </a:xfrm>
          <a:prstGeom prst="rect">
            <a:avLst/>
          </a:prstGeom>
        </p:spPr>
      </p:pic>
    </p:spTree>
    <p:extLst>
      <p:ext uri="{BB962C8B-B14F-4D97-AF65-F5344CB8AC3E}">
        <p14:creationId xmlns:p14="http://schemas.microsoft.com/office/powerpoint/2010/main" val="383708198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4228"/>
            <a:ext cx="12192000" cy="6848593"/>
          </a:xfrm>
          <a:prstGeom prst="rect">
            <a:avLst/>
          </a:prstGeom>
        </p:spPr>
      </p:pic>
    </p:spTree>
    <p:extLst>
      <p:ext uri="{BB962C8B-B14F-4D97-AF65-F5344CB8AC3E}">
        <p14:creationId xmlns:p14="http://schemas.microsoft.com/office/powerpoint/2010/main" val="423460056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IMG_0144"/>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66675" y="0"/>
            <a:ext cx="12192000" cy="6848475"/>
          </a:xfrm>
          <a:prstGeom prst="rect">
            <a:avLst/>
          </a:prstGeom>
        </p:spPr>
      </p:pic>
      <p:sp>
        <p:nvSpPr>
          <p:cNvPr id="3" name="Rechteck 2"/>
          <p:cNvSpPr/>
          <p:nvPr/>
        </p:nvSpPr>
        <p:spPr>
          <a:xfrm>
            <a:off x="446400" y="5901809"/>
            <a:ext cx="3449983" cy="584775"/>
          </a:xfrm>
          <a:prstGeom prst="rect">
            <a:avLst/>
          </a:prstGeom>
        </p:spPr>
        <p:txBody>
          <a:bodyPr wrap="none">
            <a:spAutoFit/>
          </a:bodyPr>
          <a:lstStyle/>
          <a:p>
            <a:r>
              <a:rPr lang="de-DE" sz="3200" dirty="0">
                <a:solidFill>
                  <a:schemeClr val="bg1"/>
                </a:solidFill>
                <a:latin typeface="Tekton Pro Ext" panose="020F0605020208020904" pitchFamily="34" charset="0"/>
              </a:rPr>
              <a:t>Lac </a:t>
            </a:r>
            <a:r>
              <a:rPr lang="de-DE" sz="3200" dirty="0" err="1" smtClean="0">
                <a:solidFill>
                  <a:schemeClr val="bg1"/>
                </a:solidFill>
                <a:latin typeface="Tekton Pro Ext" panose="020F0605020208020904" pitchFamily="34" charset="0"/>
              </a:rPr>
              <a:t>d‘Artouste</a:t>
            </a:r>
            <a:endParaRPr lang="de-DE" sz="3200" dirty="0">
              <a:solidFill>
                <a:schemeClr val="bg1"/>
              </a:solidFill>
              <a:latin typeface="Tekton Pro Ext" panose="020F0605020208020904" pitchFamily="34" charset="0"/>
            </a:endParaRPr>
          </a:p>
        </p:txBody>
      </p:sp>
    </p:spTree>
    <p:extLst>
      <p:ext uri="{BB962C8B-B14F-4D97-AF65-F5344CB8AC3E}">
        <p14:creationId xmlns:p14="http://schemas.microsoft.com/office/powerpoint/2010/main" val="3123082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IMG_0147"/>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4763"/>
            <a:ext cx="12192000" cy="6848475"/>
          </a:xfrm>
          <a:prstGeom prst="rect">
            <a:avLst/>
          </a:prstGeom>
        </p:spPr>
      </p:pic>
    </p:spTree>
    <p:extLst>
      <p:ext uri="{BB962C8B-B14F-4D97-AF65-F5344CB8AC3E}">
        <p14:creationId xmlns:p14="http://schemas.microsoft.com/office/powerpoint/2010/main" val="326206921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IMG_0156"/>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4763"/>
            <a:ext cx="12192000" cy="6848475"/>
          </a:xfrm>
          <a:prstGeom prst="rect">
            <a:avLst/>
          </a:prstGeom>
        </p:spPr>
      </p:pic>
      <p:sp>
        <p:nvSpPr>
          <p:cNvPr id="3" name="Textfeld 2"/>
          <p:cNvSpPr txBox="1"/>
          <p:nvPr/>
        </p:nvSpPr>
        <p:spPr>
          <a:xfrm>
            <a:off x="504825" y="342900"/>
            <a:ext cx="4000500" cy="584775"/>
          </a:xfrm>
          <a:prstGeom prst="rect">
            <a:avLst/>
          </a:prstGeom>
          <a:noFill/>
        </p:spPr>
        <p:txBody>
          <a:bodyPr wrap="square" rtlCol="0">
            <a:spAutoFit/>
          </a:bodyPr>
          <a:lstStyle/>
          <a:p>
            <a:r>
              <a:rPr lang="de-DE" sz="3200" dirty="0" smtClean="0">
                <a:solidFill>
                  <a:schemeClr val="bg1"/>
                </a:solidFill>
                <a:latin typeface="Tekton Pro Ext" panose="020F0605020208020904" pitchFamily="34" charset="0"/>
              </a:rPr>
              <a:t>Lac </a:t>
            </a:r>
            <a:r>
              <a:rPr lang="de-DE" sz="3200" dirty="0" err="1" smtClean="0">
                <a:solidFill>
                  <a:schemeClr val="bg1"/>
                </a:solidFill>
                <a:latin typeface="Tekton Pro Ext" panose="020F0605020208020904" pitchFamily="34" charset="0"/>
              </a:rPr>
              <a:t>d‘Arremoulit</a:t>
            </a:r>
            <a:endParaRPr lang="de-DE" sz="3200" dirty="0">
              <a:solidFill>
                <a:schemeClr val="bg1"/>
              </a:solidFill>
              <a:latin typeface="Tekton Pro Ext" panose="020F0605020208020904" pitchFamily="34" charset="0"/>
            </a:endParaRPr>
          </a:p>
        </p:txBody>
      </p:sp>
    </p:spTree>
    <p:extLst>
      <p:ext uri="{BB962C8B-B14F-4D97-AF65-F5344CB8AC3E}">
        <p14:creationId xmlns:p14="http://schemas.microsoft.com/office/powerpoint/2010/main" val="3092724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106662396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IMG_0155"/>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4763"/>
            <a:ext cx="12192000" cy="6848475"/>
          </a:xfrm>
          <a:prstGeom prst="rect">
            <a:avLst/>
          </a:prstGeom>
        </p:spPr>
      </p:pic>
      <p:pic>
        <p:nvPicPr>
          <p:cNvPr id="3" name="Grafik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083484">
            <a:off x="-419389" y="2058853"/>
            <a:ext cx="5699730" cy="334584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287790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IMG_0148"/>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4763"/>
            <a:ext cx="12192000" cy="6848475"/>
          </a:xfrm>
          <a:prstGeom prst="rect">
            <a:avLst/>
          </a:prstGeom>
        </p:spPr>
      </p:pic>
    </p:spTree>
    <p:extLst>
      <p:ext uri="{BB962C8B-B14F-4D97-AF65-F5344CB8AC3E}">
        <p14:creationId xmlns:p14="http://schemas.microsoft.com/office/powerpoint/2010/main" val="259545509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IMG_0167"/>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rot="16200000">
            <a:off x="-638143" y="2004985"/>
            <a:ext cx="5672081" cy="3186114"/>
          </a:xfrm>
          <a:prstGeom prst="rect">
            <a:avLst/>
          </a:prstGeom>
          <a:ln>
            <a:noFill/>
          </a:ln>
          <a:effectLst>
            <a:outerShdw blurRad="292100" dist="139700" dir="2700000" algn="tl" rotWithShape="0">
              <a:srgbClr val="333333">
                <a:alpha val="65000"/>
              </a:srgbClr>
            </a:outerShdw>
          </a:effectLst>
        </p:spPr>
      </p:pic>
      <p:pic>
        <p:nvPicPr>
          <p:cNvPr id="3" name="Grafik 2" descr="IMG_0152"/>
          <p:cNvPicPr>
            <a:picLocks noGrp="1" noChangeAspect="1"/>
          </p:cNvPicPr>
          <p:nvPr isPhoto="1"/>
        </p:nvPicPr>
        <p:blipFill>
          <a:blip r:embed="rId3" cstate="email">
            <a:lum/>
            <a:extLst>
              <a:ext uri="{28A0092B-C50C-407E-A947-70E740481C1C}">
                <a14:useLocalDpi xmlns:a14="http://schemas.microsoft.com/office/drawing/2010/main"/>
              </a:ext>
            </a:extLst>
          </a:blip>
          <a:stretch>
            <a:fillRect/>
          </a:stretch>
        </p:blipFill>
        <p:spPr>
          <a:xfrm>
            <a:off x="4168465" y="762001"/>
            <a:ext cx="7842560" cy="4405313"/>
          </a:xfrm>
          <a:prstGeom prst="rect">
            <a:avLst/>
          </a:prstGeom>
          <a:ln>
            <a:noFill/>
          </a:ln>
          <a:effectLst>
            <a:outerShdw blurRad="292100" dist="139700" dir="2700000" algn="tl" rotWithShape="0">
              <a:srgbClr val="333333">
                <a:alpha val="65000"/>
              </a:srgbClr>
            </a:outerShdw>
          </a:effectLst>
        </p:spPr>
      </p:pic>
      <p:sp>
        <p:nvSpPr>
          <p:cNvPr id="5" name="Textfeld 4"/>
          <p:cNvSpPr txBox="1"/>
          <p:nvPr/>
        </p:nvSpPr>
        <p:spPr>
          <a:xfrm>
            <a:off x="6829425" y="5756732"/>
            <a:ext cx="4466094" cy="584775"/>
          </a:xfrm>
          <a:prstGeom prst="rect">
            <a:avLst/>
          </a:prstGeom>
          <a:noFill/>
        </p:spPr>
        <p:txBody>
          <a:bodyPr wrap="none" rtlCol="0">
            <a:spAutoFit/>
          </a:bodyPr>
          <a:lstStyle/>
          <a:p>
            <a:r>
              <a:rPr lang="de-DE" sz="3200" dirty="0" smtClean="0">
                <a:solidFill>
                  <a:schemeClr val="bg1"/>
                </a:solidFill>
                <a:latin typeface="Tekton Pro Ext" panose="020F0605020208020904" pitchFamily="34" charset="0"/>
              </a:rPr>
              <a:t>Sardinenschlafen….</a:t>
            </a:r>
            <a:endParaRPr lang="de-DE" sz="3200" dirty="0">
              <a:solidFill>
                <a:schemeClr val="bg1"/>
              </a:solidFill>
              <a:latin typeface="Tekton Pro Ext" panose="020F0605020208020904" pitchFamily="34" charset="0"/>
            </a:endParaRPr>
          </a:p>
        </p:txBody>
      </p:sp>
    </p:spTree>
    <p:extLst>
      <p:ext uri="{BB962C8B-B14F-4D97-AF65-F5344CB8AC3E}">
        <p14:creationId xmlns:p14="http://schemas.microsoft.com/office/powerpoint/2010/main" val="45645285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IMG_0161"/>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4763"/>
            <a:ext cx="12192000" cy="6848475"/>
          </a:xfrm>
          <a:prstGeom prst="rect">
            <a:avLst/>
          </a:prstGeom>
        </p:spPr>
      </p:pic>
      <p:sp>
        <p:nvSpPr>
          <p:cNvPr id="3" name="Textfeld 2"/>
          <p:cNvSpPr txBox="1"/>
          <p:nvPr/>
        </p:nvSpPr>
        <p:spPr>
          <a:xfrm>
            <a:off x="3375659" y="5434965"/>
            <a:ext cx="8435341" cy="1077218"/>
          </a:xfrm>
          <a:prstGeom prst="rect">
            <a:avLst/>
          </a:prstGeom>
          <a:noFill/>
        </p:spPr>
        <p:txBody>
          <a:bodyPr wrap="square" rtlCol="0">
            <a:spAutoFit/>
          </a:bodyPr>
          <a:lstStyle/>
          <a:p>
            <a:r>
              <a:rPr lang="de-DE" sz="3200" dirty="0" smtClean="0">
                <a:solidFill>
                  <a:schemeClr val="bg1"/>
                </a:solidFill>
                <a:latin typeface="Tekton Pro Ext" panose="020F0605020208020904" pitchFamily="34" charset="0"/>
              </a:rPr>
              <a:t>Mein Badesee (die Alternative: </a:t>
            </a:r>
          </a:p>
          <a:p>
            <a:r>
              <a:rPr lang="de-DE" sz="3200" u="sng" dirty="0" smtClean="0">
                <a:solidFill>
                  <a:schemeClr val="bg1"/>
                </a:solidFill>
                <a:latin typeface="Tekton Pro Ext" panose="020F0605020208020904" pitchFamily="34" charset="0"/>
              </a:rPr>
              <a:t>ein</a:t>
            </a:r>
            <a:r>
              <a:rPr lang="de-DE" sz="3200" dirty="0" smtClean="0">
                <a:solidFill>
                  <a:schemeClr val="bg1"/>
                </a:solidFill>
                <a:latin typeface="Tekton Pro Ext" panose="020F0605020208020904" pitchFamily="34" charset="0"/>
              </a:rPr>
              <a:t> Wasserhahn hinter dem Refuge…)</a:t>
            </a:r>
            <a:endParaRPr lang="de-DE" sz="3200" dirty="0">
              <a:solidFill>
                <a:schemeClr val="bg1"/>
              </a:solidFill>
              <a:latin typeface="Tekton Pro Ext" panose="020F0605020208020904" pitchFamily="34" charset="0"/>
            </a:endParaRPr>
          </a:p>
        </p:txBody>
      </p:sp>
    </p:spTree>
    <p:extLst>
      <p:ext uri="{BB962C8B-B14F-4D97-AF65-F5344CB8AC3E}">
        <p14:creationId xmlns:p14="http://schemas.microsoft.com/office/powerpoint/2010/main" val="2695214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IMG_0159"/>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9525"/>
            <a:ext cx="12192000" cy="6848475"/>
          </a:xfrm>
          <a:prstGeom prst="rect">
            <a:avLst/>
          </a:prstGeom>
        </p:spPr>
      </p:pic>
      <p:pic>
        <p:nvPicPr>
          <p:cNvPr id="3" name="Grafik 2" descr="IMG_0160"/>
          <p:cNvPicPr>
            <a:picLocks noGrp="1" noChangeAspect="1"/>
          </p:cNvPicPr>
          <p:nvPr isPhoto="1"/>
        </p:nvPicPr>
        <p:blipFill>
          <a:blip r:embed="rId3" cstate="email">
            <a:lum/>
            <a:extLst>
              <a:ext uri="{28A0092B-C50C-407E-A947-70E740481C1C}">
                <a14:useLocalDpi xmlns:a14="http://schemas.microsoft.com/office/drawing/2010/main"/>
              </a:ext>
            </a:extLst>
          </a:blip>
          <a:stretch>
            <a:fillRect/>
          </a:stretch>
        </p:blipFill>
        <p:spPr>
          <a:xfrm>
            <a:off x="-231775" y="1282623"/>
            <a:ext cx="8575675" cy="547060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Textfeld 3"/>
          <p:cNvSpPr txBox="1"/>
          <p:nvPr/>
        </p:nvSpPr>
        <p:spPr>
          <a:xfrm>
            <a:off x="3632926" y="1564779"/>
            <a:ext cx="8559074" cy="707886"/>
          </a:xfrm>
          <a:prstGeom prst="rect">
            <a:avLst/>
          </a:prstGeom>
          <a:noFill/>
        </p:spPr>
        <p:txBody>
          <a:bodyPr wrap="none" rtlCol="0">
            <a:spAutoFit/>
          </a:bodyPr>
          <a:lstStyle/>
          <a:p>
            <a:r>
              <a:rPr lang="de-DE" sz="4000" dirty="0" smtClean="0">
                <a:solidFill>
                  <a:schemeClr val="bg1"/>
                </a:solidFill>
                <a:latin typeface="Tekton Pro Ext" panose="020F0605020208020904" pitchFamily="34" charset="0"/>
              </a:rPr>
              <a:t>Kohabitation mit Kaulquappen)</a:t>
            </a:r>
            <a:endParaRPr lang="de-DE" sz="4000" dirty="0">
              <a:solidFill>
                <a:schemeClr val="bg1"/>
              </a:solidFill>
              <a:latin typeface="Tekton Pro Ext" panose="020F0605020208020904" pitchFamily="34" charset="0"/>
            </a:endParaRPr>
          </a:p>
        </p:txBody>
      </p:sp>
    </p:spTree>
    <p:extLst>
      <p:ext uri="{BB962C8B-B14F-4D97-AF65-F5344CB8AC3E}">
        <p14:creationId xmlns:p14="http://schemas.microsoft.com/office/powerpoint/2010/main" val="1607757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7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IMG_0163"/>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4763"/>
            <a:ext cx="12192000" cy="6848475"/>
          </a:xfrm>
          <a:prstGeom prst="rect">
            <a:avLst/>
          </a:prstGeom>
        </p:spPr>
      </p:pic>
      <p:sp>
        <p:nvSpPr>
          <p:cNvPr id="3" name="Textfeld 2"/>
          <p:cNvSpPr txBox="1"/>
          <p:nvPr/>
        </p:nvSpPr>
        <p:spPr>
          <a:xfrm>
            <a:off x="504825" y="342900"/>
            <a:ext cx="4000500" cy="584775"/>
          </a:xfrm>
          <a:prstGeom prst="rect">
            <a:avLst/>
          </a:prstGeom>
          <a:noFill/>
        </p:spPr>
        <p:txBody>
          <a:bodyPr wrap="square" rtlCol="0">
            <a:spAutoFit/>
          </a:bodyPr>
          <a:lstStyle/>
          <a:p>
            <a:r>
              <a:rPr lang="de-DE" sz="3200" dirty="0" smtClean="0">
                <a:solidFill>
                  <a:schemeClr val="bg1"/>
                </a:solidFill>
                <a:latin typeface="Tekton Pro Ext" panose="020F0605020208020904" pitchFamily="34" charset="0"/>
              </a:rPr>
              <a:t>Lac d‘ </a:t>
            </a:r>
            <a:r>
              <a:rPr lang="de-DE" sz="3200" dirty="0" err="1" smtClean="0">
                <a:solidFill>
                  <a:schemeClr val="bg1"/>
                </a:solidFill>
                <a:latin typeface="Tekton Pro Ext" panose="020F0605020208020904" pitchFamily="34" charset="0"/>
              </a:rPr>
              <a:t>Arremoulit</a:t>
            </a:r>
            <a:endParaRPr lang="de-DE" sz="3200" dirty="0">
              <a:solidFill>
                <a:schemeClr val="bg1"/>
              </a:solidFill>
              <a:latin typeface="Tekton Pro Ext" panose="020F0605020208020904" pitchFamily="34" charset="0"/>
            </a:endParaRPr>
          </a:p>
        </p:txBody>
      </p:sp>
    </p:spTree>
    <p:extLst>
      <p:ext uri="{BB962C8B-B14F-4D97-AF65-F5344CB8AC3E}">
        <p14:creationId xmlns:p14="http://schemas.microsoft.com/office/powerpoint/2010/main" val="3343674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185087630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3" name="Textfeld 2"/>
          <p:cNvSpPr txBox="1"/>
          <p:nvPr/>
        </p:nvSpPr>
        <p:spPr>
          <a:xfrm>
            <a:off x="957072" y="201473"/>
            <a:ext cx="6976872" cy="1569660"/>
          </a:xfrm>
          <a:prstGeom prst="rect">
            <a:avLst/>
          </a:prstGeom>
          <a:noFill/>
        </p:spPr>
        <p:txBody>
          <a:bodyPr wrap="square" rtlCol="0">
            <a:spAutoFit/>
          </a:bodyPr>
          <a:lstStyle/>
          <a:p>
            <a:r>
              <a:rPr lang="de-DE" sz="4000" b="1" dirty="0" smtClean="0">
                <a:solidFill>
                  <a:schemeClr val="bg1"/>
                </a:solidFill>
                <a:latin typeface="Tekton Pro Ext" panose="020F0605020208020904" pitchFamily="34" charset="0"/>
                <a:cs typeface="KacstBook" panose="02000000000000000000" pitchFamily="2" charset="-78"/>
              </a:rPr>
              <a:t>Tag </a:t>
            </a:r>
            <a:r>
              <a:rPr lang="de-DE" sz="3600" b="1" dirty="0" smtClean="0">
                <a:solidFill>
                  <a:schemeClr val="bg1"/>
                </a:solidFill>
                <a:latin typeface="Tekton Pro Ext" panose="020F0605020208020904" pitchFamily="34" charset="0"/>
                <a:cs typeface="KacstBook" panose="02000000000000000000" pitchFamily="2" charset="-78"/>
              </a:rPr>
              <a:t>4</a:t>
            </a:r>
            <a:r>
              <a:rPr lang="de-DE" sz="2400" b="1" dirty="0" smtClean="0">
                <a:solidFill>
                  <a:schemeClr val="bg1"/>
                </a:solidFill>
                <a:latin typeface="Tekton Pro Ext" panose="020F0605020208020904" pitchFamily="34" charset="0"/>
                <a:cs typeface="KacstBook" panose="02000000000000000000" pitchFamily="2" charset="-78"/>
              </a:rPr>
              <a:t/>
            </a:r>
            <a:br>
              <a:rPr lang="de-DE" sz="2400" b="1" dirty="0" smtClean="0">
                <a:solidFill>
                  <a:schemeClr val="bg1"/>
                </a:solidFill>
                <a:latin typeface="Tekton Pro Ext" panose="020F0605020208020904" pitchFamily="34" charset="0"/>
                <a:cs typeface="KacstBook" panose="02000000000000000000" pitchFamily="2" charset="-78"/>
              </a:rPr>
            </a:br>
            <a:r>
              <a:rPr lang="de-DE" sz="2800" b="1" dirty="0" smtClean="0">
                <a:solidFill>
                  <a:schemeClr val="bg1"/>
                </a:solidFill>
                <a:latin typeface="Tekton Pro Ext" panose="020F0605020208020904" pitchFamily="34" charset="0"/>
                <a:cs typeface="KacstBook" panose="02000000000000000000" pitchFamily="2" charset="-78"/>
              </a:rPr>
              <a:t>Refuge </a:t>
            </a:r>
            <a:r>
              <a:rPr lang="de-DE" sz="2800" b="1" dirty="0" err="1" smtClean="0">
                <a:solidFill>
                  <a:schemeClr val="bg1"/>
                </a:solidFill>
                <a:latin typeface="Tekton Pro Ext" panose="020F0605020208020904" pitchFamily="34" charset="0"/>
                <a:cs typeface="KacstBook" panose="02000000000000000000" pitchFamily="2" charset="-78"/>
              </a:rPr>
              <a:t>d‘Arremoulit</a:t>
            </a:r>
            <a:r>
              <a:rPr lang="de-DE" sz="2800" b="1" dirty="0">
                <a:solidFill>
                  <a:schemeClr val="bg1"/>
                </a:solidFill>
                <a:latin typeface="Tekton Pro Ext" panose="020F0605020208020904" pitchFamily="34" charset="0"/>
                <a:cs typeface="KacstBook" panose="02000000000000000000" pitchFamily="2" charset="-78"/>
              </a:rPr>
              <a:t> - Refuge de </a:t>
            </a:r>
            <a:r>
              <a:rPr lang="de-DE" sz="2800" b="1" dirty="0" err="1" smtClean="0">
                <a:solidFill>
                  <a:schemeClr val="bg1"/>
                </a:solidFill>
                <a:latin typeface="Tekton Pro Ext" panose="020F0605020208020904" pitchFamily="34" charset="0"/>
                <a:cs typeface="KacstBook" panose="02000000000000000000" pitchFamily="2" charset="-78"/>
              </a:rPr>
              <a:t>Pombie</a:t>
            </a:r>
            <a:endParaRPr lang="de-DE" sz="2800" b="1" dirty="0">
              <a:solidFill>
                <a:schemeClr val="bg1"/>
              </a:solidFill>
              <a:latin typeface="Tekton Pro Ext" panose="020F0605020208020904" pitchFamily="34" charset="0"/>
              <a:cs typeface="KacstBook" panose="02000000000000000000" pitchFamily="2" charset="-78"/>
            </a:endParaRPr>
          </a:p>
        </p:txBody>
      </p:sp>
    </p:spTree>
    <p:extLst>
      <p:ext uri="{BB962C8B-B14F-4D97-AF65-F5344CB8AC3E}">
        <p14:creationId xmlns:p14="http://schemas.microsoft.com/office/powerpoint/2010/main" val="1660746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750" fill="hold"/>
                                        <p:tgtEl>
                                          <p:spTgt spid="3"/>
                                        </p:tgtEl>
                                        <p:attrNameLst>
                                          <p:attrName>ppt_x</p:attrName>
                                        </p:attrNameLst>
                                      </p:cBhvr>
                                      <p:tavLst>
                                        <p:tav tm="0">
                                          <p:val>
                                            <p:strVal val="0-#ppt_w/2"/>
                                          </p:val>
                                        </p:tav>
                                        <p:tav tm="100000">
                                          <p:val>
                                            <p:strVal val="#ppt_x"/>
                                          </p:val>
                                        </p:tav>
                                      </p:tavLst>
                                    </p:anim>
                                    <p:anim calcmode="lin" valueType="num">
                                      <p:cBhvr additive="base">
                                        <p:cTn id="8" dur="175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9407"/>
            <a:ext cx="12192000" cy="6848593"/>
          </a:xfrm>
          <a:prstGeom prst="rect">
            <a:avLst/>
          </a:prstGeom>
        </p:spPr>
      </p:pic>
      <p:sp>
        <p:nvSpPr>
          <p:cNvPr id="3" name="Textfeld 2"/>
          <p:cNvSpPr txBox="1"/>
          <p:nvPr/>
        </p:nvSpPr>
        <p:spPr>
          <a:xfrm>
            <a:off x="7551921" y="2477729"/>
            <a:ext cx="4541756" cy="584775"/>
          </a:xfrm>
          <a:prstGeom prst="rect">
            <a:avLst/>
          </a:prstGeom>
          <a:noFill/>
        </p:spPr>
        <p:txBody>
          <a:bodyPr wrap="none" rtlCol="0">
            <a:spAutoFit/>
          </a:bodyPr>
          <a:lstStyle/>
          <a:p>
            <a:r>
              <a:rPr lang="de-DE" sz="3200" dirty="0" smtClean="0">
                <a:solidFill>
                  <a:schemeClr val="bg1"/>
                </a:solidFill>
                <a:latin typeface="Tekton Pro" panose="020F0603020208020904" pitchFamily="34" charset="0"/>
              </a:rPr>
              <a:t>Das Open-Air Badezimmer</a:t>
            </a:r>
            <a:endParaRPr lang="de-DE" sz="3200" dirty="0">
              <a:solidFill>
                <a:schemeClr val="bg1"/>
              </a:solidFill>
              <a:latin typeface="Tekton Pro" panose="020F0603020208020904" pitchFamily="34" charset="0"/>
            </a:endParaRPr>
          </a:p>
        </p:txBody>
      </p:sp>
      <p:sp>
        <p:nvSpPr>
          <p:cNvPr id="7" name="Pfeil nach rechts 6"/>
          <p:cNvSpPr/>
          <p:nvPr/>
        </p:nvSpPr>
        <p:spPr>
          <a:xfrm rot="9145145">
            <a:off x="4179464" y="4473041"/>
            <a:ext cx="3833071" cy="180695"/>
          </a:xfrm>
          <a:prstGeom prst="rightArrow">
            <a:avLst>
              <a:gd name="adj1" fmla="val 50000"/>
              <a:gd name="adj2" fmla="val 168115"/>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8" name="Textfeld 7"/>
          <p:cNvSpPr txBox="1"/>
          <p:nvPr/>
        </p:nvSpPr>
        <p:spPr>
          <a:xfrm>
            <a:off x="7964129" y="3323303"/>
            <a:ext cx="3805083" cy="830997"/>
          </a:xfrm>
          <a:prstGeom prst="rect">
            <a:avLst/>
          </a:prstGeom>
          <a:noFill/>
        </p:spPr>
        <p:txBody>
          <a:bodyPr wrap="square" rtlCol="0">
            <a:spAutoFit/>
          </a:bodyPr>
          <a:lstStyle/>
          <a:p>
            <a:r>
              <a:rPr lang="de-DE" sz="2400" dirty="0" smtClean="0">
                <a:solidFill>
                  <a:schemeClr val="bg1"/>
                </a:solidFill>
                <a:latin typeface="Tekton Pro" panose="020F0603020208020904" pitchFamily="34" charset="0"/>
              </a:rPr>
              <a:t>… mit fließend Warm – und Kaltwasser !!</a:t>
            </a:r>
            <a:endParaRPr lang="de-DE" sz="2400" dirty="0">
              <a:solidFill>
                <a:schemeClr val="bg1"/>
              </a:solidFill>
              <a:latin typeface="Tekton Pro" panose="020F0603020208020904" pitchFamily="34" charset="0"/>
            </a:endParaRPr>
          </a:p>
        </p:txBody>
      </p:sp>
    </p:spTree>
    <p:extLst>
      <p:ext uri="{BB962C8B-B14F-4D97-AF65-F5344CB8AC3E}">
        <p14:creationId xmlns:p14="http://schemas.microsoft.com/office/powerpoint/2010/main" val="3211041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250"/>
                                        <p:tgtEl>
                                          <p:spTgt spid="7"/>
                                        </p:tgtEl>
                                      </p:cBhvr>
                                    </p:animEffect>
                                  </p:childTnLst>
                                </p:cTn>
                              </p:par>
                            </p:childTnLst>
                          </p:cTn>
                        </p:par>
                        <p:par>
                          <p:cTn id="12" fill="hold">
                            <p:stCondLst>
                              <p:cond delay="275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8"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9407"/>
            <a:ext cx="12192000" cy="6848593"/>
          </a:xfrm>
          <a:prstGeom prst="rect">
            <a:avLst/>
          </a:prstGeom>
        </p:spPr>
      </p:pic>
      <p:sp>
        <p:nvSpPr>
          <p:cNvPr id="3" name="Textfeld 2"/>
          <p:cNvSpPr txBox="1"/>
          <p:nvPr/>
        </p:nvSpPr>
        <p:spPr>
          <a:xfrm>
            <a:off x="973394" y="1256737"/>
            <a:ext cx="3272017" cy="1569660"/>
          </a:xfrm>
          <a:prstGeom prst="rect">
            <a:avLst/>
          </a:prstGeom>
          <a:noFill/>
          <a:ln>
            <a:noFill/>
          </a:ln>
        </p:spPr>
        <p:txBody>
          <a:bodyPr wrap="square" rtlCol="0">
            <a:spAutoFit/>
          </a:bodyPr>
          <a:lstStyle/>
          <a:p>
            <a:r>
              <a:rPr lang="de-DE" sz="3200" dirty="0" smtClean="0">
                <a:solidFill>
                  <a:schemeClr val="bg1"/>
                </a:solidFill>
                <a:latin typeface="Tekton Pro Ext" panose="020F0605020208020904" pitchFamily="34" charset="0"/>
              </a:rPr>
              <a:t>… und separatem WC !!!</a:t>
            </a:r>
            <a:endParaRPr lang="de-DE" sz="3200" dirty="0">
              <a:solidFill>
                <a:schemeClr val="bg1"/>
              </a:solidFill>
              <a:latin typeface="Tekton Pro Ext" panose="020F0605020208020904" pitchFamily="34" charset="0"/>
            </a:endParaRPr>
          </a:p>
        </p:txBody>
      </p:sp>
      <p:sp>
        <p:nvSpPr>
          <p:cNvPr id="4" name="Pfeil nach rechts 3"/>
          <p:cNvSpPr/>
          <p:nvPr/>
        </p:nvSpPr>
        <p:spPr>
          <a:xfrm rot="1803889" flipV="1">
            <a:off x="2687454" y="3226191"/>
            <a:ext cx="3449232" cy="209930"/>
          </a:xfrm>
          <a:prstGeom prst="rightArrow">
            <a:avLst>
              <a:gd name="adj1" fmla="val 50000"/>
              <a:gd name="adj2" fmla="val 148858"/>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solidFill>
                <a:schemeClr val="bg1"/>
              </a:solidFill>
            </a:endParaRPr>
          </a:p>
        </p:txBody>
      </p:sp>
    </p:spTree>
    <p:extLst>
      <p:ext uri="{BB962C8B-B14F-4D97-AF65-F5344CB8AC3E}">
        <p14:creationId xmlns:p14="http://schemas.microsoft.com/office/powerpoint/2010/main" val="3451525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70825620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672365" y="1703241"/>
            <a:ext cx="6089544" cy="3420670"/>
          </a:xfrm>
          <a:prstGeom prst="rect">
            <a:avLst/>
          </a:prstGeom>
          <a:ln>
            <a:noFill/>
          </a:ln>
          <a:effectLst>
            <a:outerShdw blurRad="292100" dist="139700" dir="2700000" algn="tl" rotWithShape="0">
              <a:srgbClr val="333333">
                <a:alpha val="65000"/>
              </a:srgbClr>
            </a:outerShdw>
          </a:effectLst>
        </p:spPr>
      </p:pic>
      <p:pic>
        <p:nvPicPr>
          <p:cNvPr id="3" name="Grafik 2"/>
          <p:cNvPicPr>
            <a:picLocks noChangeAspect="1"/>
          </p:cNvPicPr>
          <p:nvPr/>
        </p:nvPicPr>
        <p:blipFill rotWithShape="1">
          <a:blip r:embed="rId3" cstate="email">
            <a:extLst>
              <a:ext uri="{28A0092B-C50C-407E-A947-70E740481C1C}">
                <a14:useLocalDpi xmlns:a14="http://schemas.microsoft.com/office/drawing/2010/main"/>
              </a:ext>
            </a:extLst>
          </a:blip>
          <a:srcRect t="-141" b="-1034"/>
          <a:stretch/>
        </p:blipFill>
        <p:spPr>
          <a:xfrm rot="5400000">
            <a:off x="878210" y="1909256"/>
            <a:ext cx="4316362" cy="3460958"/>
          </a:xfrm>
          <a:prstGeom prst="ellipse">
            <a:avLst/>
          </a:prstGeom>
          <a:ln w="412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Grafik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400000">
            <a:off x="7288073" y="1689853"/>
            <a:ext cx="6028447" cy="3386350"/>
          </a:xfrm>
          <a:prstGeom prst="rect">
            <a:avLst/>
          </a:prstGeom>
          <a:ln>
            <a:noFill/>
          </a:ln>
          <a:effectLst>
            <a:outerShdw blurRad="292100" dist="139700" dir="2700000" algn="tl" rotWithShape="0">
              <a:srgbClr val="333333">
                <a:alpha val="65000"/>
              </a:srgbClr>
            </a:outerShdw>
          </a:effectLst>
        </p:spPr>
      </p:pic>
      <p:sp>
        <p:nvSpPr>
          <p:cNvPr id="8" name="Freihandform 7"/>
          <p:cNvSpPr/>
          <p:nvPr/>
        </p:nvSpPr>
        <p:spPr>
          <a:xfrm>
            <a:off x="1190471" y="2316480"/>
            <a:ext cx="3048000" cy="2646510"/>
          </a:xfrm>
          <a:custGeom>
            <a:avLst/>
            <a:gdLst>
              <a:gd name="connsiteX0" fmla="*/ 0 w 3048000"/>
              <a:gd name="connsiteY0" fmla="*/ 0 h 2646510"/>
              <a:gd name="connsiteX1" fmla="*/ 60960 w 3048000"/>
              <a:gd name="connsiteY1" fmla="*/ 97536 h 2646510"/>
              <a:gd name="connsiteX2" fmla="*/ 85344 w 3048000"/>
              <a:gd name="connsiteY2" fmla="*/ 134112 h 2646510"/>
              <a:gd name="connsiteX3" fmla="*/ 97536 w 3048000"/>
              <a:gd name="connsiteY3" fmla="*/ 170688 h 2646510"/>
              <a:gd name="connsiteX4" fmla="*/ 109728 w 3048000"/>
              <a:gd name="connsiteY4" fmla="*/ 219456 h 2646510"/>
              <a:gd name="connsiteX5" fmla="*/ 146304 w 3048000"/>
              <a:gd name="connsiteY5" fmla="*/ 243840 h 2646510"/>
              <a:gd name="connsiteX6" fmla="*/ 170688 w 3048000"/>
              <a:gd name="connsiteY6" fmla="*/ 280416 h 2646510"/>
              <a:gd name="connsiteX7" fmla="*/ 182880 w 3048000"/>
              <a:gd name="connsiteY7" fmla="*/ 329184 h 2646510"/>
              <a:gd name="connsiteX8" fmla="*/ 219456 w 3048000"/>
              <a:gd name="connsiteY8" fmla="*/ 341376 h 2646510"/>
              <a:gd name="connsiteX9" fmla="*/ 292608 w 3048000"/>
              <a:gd name="connsiteY9" fmla="*/ 414528 h 2646510"/>
              <a:gd name="connsiteX10" fmla="*/ 329184 w 3048000"/>
              <a:gd name="connsiteY10" fmla="*/ 426720 h 2646510"/>
              <a:gd name="connsiteX11" fmla="*/ 365760 w 3048000"/>
              <a:gd name="connsiteY11" fmla="*/ 451104 h 2646510"/>
              <a:gd name="connsiteX12" fmla="*/ 414528 w 3048000"/>
              <a:gd name="connsiteY12" fmla="*/ 463296 h 2646510"/>
              <a:gd name="connsiteX13" fmla="*/ 451104 w 3048000"/>
              <a:gd name="connsiteY13" fmla="*/ 475488 h 2646510"/>
              <a:gd name="connsiteX14" fmla="*/ 512064 w 3048000"/>
              <a:gd name="connsiteY14" fmla="*/ 487680 h 2646510"/>
              <a:gd name="connsiteX15" fmla="*/ 585216 w 3048000"/>
              <a:gd name="connsiteY15" fmla="*/ 512064 h 2646510"/>
              <a:gd name="connsiteX16" fmla="*/ 621792 w 3048000"/>
              <a:gd name="connsiteY16" fmla="*/ 524256 h 2646510"/>
              <a:gd name="connsiteX17" fmla="*/ 707136 w 3048000"/>
              <a:gd name="connsiteY17" fmla="*/ 585216 h 2646510"/>
              <a:gd name="connsiteX18" fmla="*/ 755904 w 3048000"/>
              <a:gd name="connsiteY18" fmla="*/ 609600 h 2646510"/>
              <a:gd name="connsiteX19" fmla="*/ 829056 w 3048000"/>
              <a:gd name="connsiteY19" fmla="*/ 646176 h 2646510"/>
              <a:gd name="connsiteX20" fmla="*/ 902208 w 3048000"/>
              <a:gd name="connsiteY20" fmla="*/ 694944 h 2646510"/>
              <a:gd name="connsiteX21" fmla="*/ 975360 w 3048000"/>
              <a:gd name="connsiteY21" fmla="*/ 743712 h 2646510"/>
              <a:gd name="connsiteX22" fmla="*/ 999744 w 3048000"/>
              <a:gd name="connsiteY22" fmla="*/ 780288 h 2646510"/>
              <a:gd name="connsiteX23" fmla="*/ 1011936 w 3048000"/>
              <a:gd name="connsiteY23" fmla="*/ 816864 h 2646510"/>
              <a:gd name="connsiteX24" fmla="*/ 1048512 w 3048000"/>
              <a:gd name="connsiteY24" fmla="*/ 841248 h 2646510"/>
              <a:gd name="connsiteX25" fmla="*/ 1133856 w 3048000"/>
              <a:gd name="connsiteY25" fmla="*/ 926592 h 2646510"/>
              <a:gd name="connsiteX26" fmla="*/ 1146048 w 3048000"/>
              <a:gd name="connsiteY26" fmla="*/ 963168 h 2646510"/>
              <a:gd name="connsiteX27" fmla="*/ 1219200 w 3048000"/>
              <a:gd name="connsiteY27" fmla="*/ 999744 h 2646510"/>
              <a:gd name="connsiteX28" fmla="*/ 1292352 w 3048000"/>
              <a:gd name="connsiteY28" fmla="*/ 1060704 h 2646510"/>
              <a:gd name="connsiteX29" fmla="*/ 1328928 w 3048000"/>
              <a:gd name="connsiteY29" fmla="*/ 1072896 h 2646510"/>
              <a:gd name="connsiteX30" fmla="*/ 1414272 w 3048000"/>
              <a:gd name="connsiteY30" fmla="*/ 1133856 h 2646510"/>
              <a:gd name="connsiteX31" fmla="*/ 1438656 w 3048000"/>
              <a:gd name="connsiteY31" fmla="*/ 1170432 h 2646510"/>
              <a:gd name="connsiteX32" fmla="*/ 1475232 w 3048000"/>
              <a:gd name="connsiteY32" fmla="*/ 1194816 h 2646510"/>
              <a:gd name="connsiteX33" fmla="*/ 1560576 w 3048000"/>
              <a:gd name="connsiteY33" fmla="*/ 1316736 h 2646510"/>
              <a:gd name="connsiteX34" fmla="*/ 1597152 w 3048000"/>
              <a:gd name="connsiteY34" fmla="*/ 1353312 h 2646510"/>
              <a:gd name="connsiteX35" fmla="*/ 1621536 w 3048000"/>
              <a:gd name="connsiteY35" fmla="*/ 1426464 h 2646510"/>
              <a:gd name="connsiteX36" fmla="*/ 1645920 w 3048000"/>
              <a:gd name="connsiteY36" fmla="*/ 1463040 h 2646510"/>
              <a:gd name="connsiteX37" fmla="*/ 1682496 w 3048000"/>
              <a:gd name="connsiteY37" fmla="*/ 1536192 h 2646510"/>
              <a:gd name="connsiteX38" fmla="*/ 1694688 w 3048000"/>
              <a:gd name="connsiteY38" fmla="*/ 1609344 h 2646510"/>
              <a:gd name="connsiteX39" fmla="*/ 1719072 w 3048000"/>
              <a:gd name="connsiteY39" fmla="*/ 1682496 h 2646510"/>
              <a:gd name="connsiteX40" fmla="*/ 1731264 w 3048000"/>
              <a:gd name="connsiteY40" fmla="*/ 1780032 h 2646510"/>
              <a:gd name="connsiteX41" fmla="*/ 1755648 w 3048000"/>
              <a:gd name="connsiteY41" fmla="*/ 1877568 h 2646510"/>
              <a:gd name="connsiteX42" fmla="*/ 1780032 w 3048000"/>
              <a:gd name="connsiteY42" fmla="*/ 2109216 h 2646510"/>
              <a:gd name="connsiteX43" fmla="*/ 1816608 w 3048000"/>
              <a:gd name="connsiteY43" fmla="*/ 2231136 h 2646510"/>
              <a:gd name="connsiteX44" fmla="*/ 1889760 w 3048000"/>
              <a:gd name="connsiteY44" fmla="*/ 2255520 h 2646510"/>
              <a:gd name="connsiteX45" fmla="*/ 1975104 w 3048000"/>
              <a:gd name="connsiteY45" fmla="*/ 2316480 h 2646510"/>
              <a:gd name="connsiteX46" fmla="*/ 2023872 w 3048000"/>
              <a:gd name="connsiteY46" fmla="*/ 2328672 h 2646510"/>
              <a:gd name="connsiteX47" fmla="*/ 2060448 w 3048000"/>
              <a:gd name="connsiteY47" fmla="*/ 2365248 h 2646510"/>
              <a:gd name="connsiteX48" fmla="*/ 2109216 w 3048000"/>
              <a:gd name="connsiteY48" fmla="*/ 2401824 h 2646510"/>
              <a:gd name="connsiteX49" fmla="*/ 2182368 w 3048000"/>
              <a:gd name="connsiteY49" fmla="*/ 2462784 h 2646510"/>
              <a:gd name="connsiteX50" fmla="*/ 2218944 w 3048000"/>
              <a:gd name="connsiteY50" fmla="*/ 2499360 h 2646510"/>
              <a:gd name="connsiteX51" fmla="*/ 2292096 w 3048000"/>
              <a:gd name="connsiteY51" fmla="*/ 2523744 h 2646510"/>
              <a:gd name="connsiteX52" fmla="*/ 2377440 w 3048000"/>
              <a:gd name="connsiteY52" fmla="*/ 2560320 h 2646510"/>
              <a:gd name="connsiteX53" fmla="*/ 2426208 w 3048000"/>
              <a:gd name="connsiteY53" fmla="*/ 2584704 h 2646510"/>
              <a:gd name="connsiteX54" fmla="*/ 2499360 w 3048000"/>
              <a:gd name="connsiteY54" fmla="*/ 2609088 h 2646510"/>
              <a:gd name="connsiteX55" fmla="*/ 2535936 w 3048000"/>
              <a:gd name="connsiteY55" fmla="*/ 2621280 h 2646510"/>
              <a:gd name="connsiteX56" fmla="*/ 2865120 w 3048000"/>
              <a:gd name="connsiteY56" fmla="*/ 2645664 h 2646510"/>
              <a:gd name="connsiteX57" fmla="*/ 3048000 w 3048000"/>
              <a:gd name="connsiteY57" fmla="*/ 2645664 h 2646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3048000" h="2646510">
                <a:moveTo>
                  <a:pt x="0" y="0"/>
                </a:moveTo>
                <a:cubicBezTo>
                  <a:pt x="111929" y="139911"/>
                  <a:pt x="13311" y="2238"/>
                  <a:pt x="60960" y="97536"/>
                </a:cubicBezTo>
                <a:cubicBezTo>
                  <a:pt x="67513" y="110642"/>
                  <a:pt x="78791" y="121006"/>
                  <a:pt x="85344" y="134112"/>
                </a:cubicBezTo>
                <a:cubicBezTo>
                  <a:pt x="91091" y="145607"/>
                  <a:pt x="94005" y="158331"/>
                  <a:pt x="97536" y="170688"/>
                </a:cubicBezTo>
                <a:cubicBezTo>
                  <a:pt x="102139" y="186800"/>
                  <a:pt x="100433" y="205514"/>
                  <a:pt x="109728" y="219456"/>
                </a:cubicBezTo>
                <a:cubicBezTo>
                  <a:pt x="117856" y="231648"/>
                  <a:pt x="134112" y="235712"/>
                  <a:pt x="146304" y="243840"/>
                </a:cubicBezTo>
                <a:cubicBezTo>
                  <a:pt x="154432" y="256032"/>
                  <a:pt x="164916" y="266948"/>
                  <a:pt x="170688" y="280416"/>
                </a:cubicBezTo>
                <a:cubicBezTo>
                  <a:pt x="177289" y="295817"/>
                  <a:pt x="172412" y="316100"/>
                  <a:pt x="182880" y="329184"/>
                </a:cubicBezTo>
                <a:cubicBezTo>
                  <a:pt x="190908" y="339219"/>
                  <a:pt x="207264" y="337312"/>
                  <a:pt x="219456" y="341376"/>
                </a:cubicBezTo>
                <a:cubicBezTo>
                  <a:pt x="246723" y="382277"/>
                  <a:pt x="243750" y="386609"/>
                  <a:pt x="292608" y="414528"/>
                </a:cubicBezTo>
                <a:cubicBezTo>
                  <a:pt x="303766" y="420904"/>
                  <a:pt x="317689" y="420973"/>
                  <a:pt x="329184" y="426720"/>
                </a:cubicBezTo>
                <a:cubicBezTo>
                  <a:pt x="342290" y="433273"/>
                  <a:pt x="352292" y="445332"/>
                  <a:pt x="365760" y="451104"/>
                </a:cubicBezTo>
                <a:cubicBezTo>
                  <a:pt x="381161" y="457705"/>
                  <a:pt x="398416" y="458693"/>
                  <a:pt x="414528" y="463296"/>
                </a:cubicBezTo>
                <a:cubicBezTo>
                  <a:pt x="426885" y="466827"/>
                  <a:pt x="438636" y="472371"/>
                  <a:pt x="451104" y="475488"/>
                </a:cubicBezTo>
                <a:cubicBezTo>
                  <a:pt x="471208" y="480514"/>
                  <a:pt x="492072" y="482228"/>
                  <a:pt x="512064" y="487680"/>
                </a:cubicBezTo>
                <a:cubicBezTo>
                  <a:pt x="536861" y="494443"/>
                  <a:pt x="560832" y="503936"/>
                  <a:pt x="585216" y="512064"/>
                </a:cubicBezTo>
                <a:cubicBezTo>
                  <a:pt x="597408" y="516128"/>
                  <a:pt x="610297" y="518509"/>
                  <a:pt x="621792" y="524256"/>
                </a:cubicBezTo>
                <a:cubicBezTo>
                  <a:pt x="755450" y="591085"/>
                  <a:pt x="591805" y="502837"/>
                  <a:pt x="707136" y="585216"/>
                </a:cubicBezTo>
                <a:cubicBezTo>
                  <a:pt x="721925" y="595780"/>
                  <a:pt x="740124" y="600583"/>
                  <a:pt x="755904" y="609600"/>
                </a:cubicBezTo>
                <a:cubicBezTo>
                  <a:pt x="822081" y="647415"/>
                  <a:pt x="761996" y="623823"/>
                  <a:pt x="829056" y="646176"/>
                </a:cubicBezTo>
                <a:cubicBezTo>
                  <a:pt x="910228" y="727348"/>
                  <a:pt x="822808" y="650833"/>
                  <a:pt x="902208" y="694944"/>
                </a:cubicBezTo>
                <a:cubicBezTo>
                  <a:pt x="927826" y="709176"/>
                  <a:pt x="975360" y="743712"/>
                  <a:pt x="975360" y="743712"/>
                </a:cubicBezTo>
                <a:cubicBezTo>
                  <a:pt x="983488" y="755904"/>
                  <a:pt x="993191" y="767182"/>
                  <a:pt x="999744" y="780288"/>
                </a:cubicBezTo>
                <a:cubicBezTo>
                  <a:pt x="1005491" y="791783"/>
                  <a:pt x="1003908" y="806829"/>
                  <a:pt x="1011936" y="816864"/>
                </a:cubicBezTo>
                <a:cubicBezTo>
                  <a:pt x="1021090" y="828306"/>
                  <a:pt x="1036320" y="833120"/>
                  <a:pt x="1048512" y="841248"/>
                </a:cubicBezTo>
                <a:cubicBezTo>
                  <a:pt x="1104409" y="925093"/>
                  <a:pt x="1069478" y="905133"/>
                  <a:pt x="1133856" y="926592"/>
                </a:cubicBezTo>
                <a:cubicBezTo>
                  <a:pt x="1137920" y="938784"/>
                  <a:pt x="1138020" y="953133"/>
                  <a:pt x="1146048" y="963168"/>
                </a:cubicBezTo>
                <a:cubicBezTo>
                  <a:pt x="1163237" y="984654"/>
                  <a:pt x="1195105" y="991712"/>
                  <a:pt x="1219200" y="999744"/>
                </a:cubicBezTo>
                <a:cubicBezTo>
                  <a:pt x="1246164" y="1026708"/>
                  <a:pt x="1258404" y="1043730"/>
                  <a:pt x="1292352" y="1060704"/>
                </a:cubicBezTo>
                <a:cubicBezTo>
                  <a:pt x="1303847" y="1066451"/>
                  <a:pt x="1316736" y="1068832"/>
                  <a:pt x="1328928" y="1072896"/>
                </a:cubicBezTo>
                <a:cubicBezTo>
                  <a:pt x="1427461" y="1204274"/>
                  <a:pt x="1302990" y="1059668"/>
                  <a:pt x="1414272" y="1133856"/>
                </a:cubicBezTo>
                <a:cubicBezTo>
                  <a:pt x="1426464" y="1141984"/>
                  <a:pt x="1428295" y="1160071"/>
                  <a:pt x="1438656" y="1170432"/>
                </a:cubicBezTo>
                <a:cubicBezTo>
                  <a:pt x="1449017" y="1180793"/>
                  <a:pt x="1463040" y="1186688"/>
                  <a:pt x="1475232" y="1194816"/>
                </a:cubicBezTo>
                <a:cubicBezTo>
                  <a:pt x="1496216" y="1226293"/>
                  <a:pt x="1533496" y="1285143"/>
                  <a:pt x="1560576" y="1316736"/>
                </a:cubicBezTo>
                <a:cubicBezTo>
                  <a:pt x="1571797" y="1329827"/>
                  <a:pt x="1584960" y="1341120"/>
                  <a:pt x="1597152" y="1353312"/>
                </a:cubicBezTo>
                <a:cubicBezTo>
                  <a:pt x="1605280" y="1377696"/>
                  <a:pt x="1607279" y="1405078"/>
                  <a:pt x="1621536" y="1426464"/>
                </a:cubicBezTo>
                <a:cubicBezTo>
                  <a:pt x="1629664" y="1438656"/>
                  <a:pt x="1639367" y="1449934"/>
                  <a:pt x="1645920" y="1463040"/>
                </a:cubicBezTo>
                <a:cubicBezTo>
                  <a:pt x="1696397" y="1563994"/>
                  <a:pt x="1612615" y="1431370"/>
                  <a:pt x="1682496" y="1536192"/>
                </a:cubicBezTo>
                <a:cubicBezTo>
                  <a:pt x="1686560" y="1560576"/>
                  <a:pt x="1688692" y="1585362"/>
                  <a:pt x="1694688" y="1609344"/>
                </a:cubicBezTo>
                <a:cubicBezTo>
                  <a:pt x="1700922" y="1634280"/>
                  <a:pt x="1719072" y="1682496"/>
                  <a:pt x="1719072" y="1682496"/>
                </a:cubicBezTo>
                <a:cubicBezTo>
                  <a:pt x="1723136" y="1715008"/>
                  <a:pt x="1725226" y="1747828"/>
                  <a:pt x="1731264" y="1780032"/>
                </a:cubicBezTo>
                <a:cubicBezTo>
                  <a:pt x="1737440" y="1812971"/>
                  <a:pt x="1751120" y="1844363"/>
                  <a:pt x="1755648" y="1877568"/>
                </a:cubicBezTo>
                <a:cubicBezTo>
                  <a:pt x="1790121" y="2130370"/>
                  <a:pt x="1749095" y="1970001"/>
                  <a:pt x="1780032" y="2109216"/>
                </a:cubicBezTo>
                <a:cubicBezTo>
                  <a:pt x="1783862" y="2126452"/>
                  <a:pt x="1809314" y="2228705"/>
                  <a:pt x="1816608" y="2231136"/>
                </a:cubicBezTo>
                <a:lnTo>
                  <a:pt x="1889760" y="2255520"/>
                </a:lnTo>
                <a:cubicBezTo>
                  <a:pt x="1895311" y="2259683"/>
                  <a:pt x="1961238" y="2310537"/>
                  <a:pt x="1975104" y="2316480"/>
                </a:cubicBezTo>
                <a:cubicBezTo>
                  <a:pt x="1990505" y="2323081"/>
                  <a:pt x="2007616" y="2324608"/>
                  <a:pt x="2023872" y="2328672"/>
                </a:cubicBezTo>
                <a:cubicBezTo>
                  <a:pt x="2036064" y="2340864"/>
                  <a:pt x="2047357" y="2354027"/>
                  <a:pt x="2060448" y="2365248"/>
                </a:cubicBezTo>
                <a:cubicBezTo>
                  <a:pt x="2075876" y="2378472"/>
                  <a:pt x="2094848" y="2387456"/>
                  <a:pt x="2109216" y="2401824"/>
                </a:cubicBezTo>
                <a:cubicBezTo>
                  <a:pt x="2175646" y="2468254"/>
                  <a:pt x="2112510" y="2439498"/>
                  <a:pt x="2182368" y="2462784"/>
                </a:cubicBezTo>
                <a:cubicBezTo>
                  <a:pt x="2194560" y="2474976"/>
                  <a:pt x="2203872" y="2490987"/>
                  <a:pt x="2218944" y="2499360"/>
                </a:cubicBezTo>
                <a:cubicBezTo>
                  <a:pt x="2241412" y="2511842"/>
                  <a:pt x="2270710" y="2509487"/>
                  <a:pt x="2292096" y="2523744"/>
                </a:cubicBezTo>
                <a:cubicBezTo>
                  <a:pt x="2366219" y="2573159"/>
                  <a:pt x="2287464" y="2526579"/>
                  <a:pt x="2377440" y="2560320"/>
                </a:cubicBezTo>
                <a:cubicBezTo>
                  <a:pt x="2394458" y="2566702"/>
                  <a:pt x="2409333" y="2577954"/>
                  <a:pt x="2426208" y="2584704"/>
                </a:cubicBezTo>
                <a:cubicBezTo>
                  <a:pt x="2450073" y="2594250"/>
                  <a:pt x="2474976" y="2600960"/>
                  <a:pt x="2499360" y="2609088"/>
                </a:cubicBezTo>
                <a:cubicBezTo>
                  <a:pt x="2511552" y="2613152"/>
                  <a:pt x="2523148" y="2620001"/>
                  <a:pt x="2535936" y="2621280"/>
                </a:cubicBezTo>
                <a:cubicBezTo>
                  <a:pt x="2668012" y="2634488"/>
                  <a:pt x="2716564" y="2641022"/>
                  <a:pt x="2865120" y="2645664"/>
                </a:cubicBezTo>
                <a:cubicBezTo>
                  <a:pt x="2926050" y="2647568"/>
                  <a:pt x="2987040" y="2645664"/>
                  <a:pt x="3048000" y="2645664"/>
                </a:cubicBezTo>
              </a:path>
            </a:pathLst>
          </a:cu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feld 8"/>
          <p:cNvSpPr txBox="1"/>
          <p:nvPr/>
        </p:nvSpPr>
        <p:spPr>
          <a:xfrm>
            <a:off x="5470149" y="368804"/>
            <a:ext cx="3050072" cy="5693866"/>
          </a:xfrm>
          <a:prstGeom prst="rect">
            <a:avLst/>
          </a:prstGeom>
          <a:noFill/>
        </p:spPr>
        <p:txBody>
          <a:bodyPr wrap="square" rtlCol="0">
            <a:spAutoFit/>
          </a:bodyPr>
          <a:lstStyle/>
          <a:p>
            <a:r>
              <a:rPr lang="de-DE" sz="2800" dirty="0" smtClean="0">
                <a:latin typeface="Tekton Pro" panose="020F0603020208020904" pitchFamily="34" charset="0"/>
              </a:rPr>
              <a:t>Passage d‘ </a:t>
            </a:r>
            <a:r>
              <a:rPr lang="de-DE" sz="2800" dirty="0" err="1" smtClean="0">
                <a:latin typeface="Tekton Pro" panose="020F0603020208020904" pitchFamily="34" charset="0"/>
              </a:rPr>
              <a:t>Orteig</a:t>
            </a:r>
            <a:r>
              <a:rPr lang="de-DE" sz="2800" dirty="0" smtClean="0">
                <a:latin typeface="Tekton Pro" panose="020F0603020208020904" pitchFamily="34" charset="0"/>
              </a:rPr>
              <a:t>:</a:t>
            </a:r>
          </a:p>
          <a:p>
            <a:r>
              <a:rPr lang="de-DE" sz="2800" dirty="0" smtClean="0">
                <a:latin typeface="Tekton Pro" panose="020F0603020208020904" pitchFamily="34" charset="0"/>
              </a:rPr>
              <a:t>Als „etwas ausgesetzter Weg“ beschrieben…</a:t>
            </a:r>
          </a:p>
          <a:p>
            <a:endParaRPr lang="de-DE" sz="2800" dirty="0">
              <a:latin typeface="Tekton Pro" panose="020F0603020208020904" pitchFamily="34" charset="0"/>
            </a:endParaRPr>
          </a:p>
          <a:p>
            <a:endParaRPr lang="de-DE" sz="2800" dirty="0" smtClean="0">
              <a:latin typeface="Tekton Pro" panose="020F0603020208020904" pitchFamily="34" charset="0"/>
            </a:endParaRPr>
          </a:p>
          <a:p>
            <a:endParaRPr lang="de-DE" sz="2800" dirty="0" smtClean="0">
              <a:latin typeface="Tekton Pro" panose="020F0603020208020904" pitchFamily="34" charset="0"/>
            </a:endParaRPr>
          </a:p>
          <a:p>
            <a:endParaRPr lang="de-DE" sz="2800" dirty="0" smtClean="0">
              <a:latin typeface="Tekton Pro" panose="020F0603020208020904" pitchFamily="34" charset="0"/>
            </a:endParaRPr>
          </a:p>
          <a:p>
            <a:endParaRPr lang="de-DE" sz="2800" dirty="0" smtClean="0">
              <a:latin typeface="Tekton Pro" panose="020F0603020208020904" pitchFamily="34" charset="0"/>
            </a:endParaRPr>
          </a:p>
          <a:p>
            <a:endParaRPr lang="de-DE" sz="2800" dirty="0">
              <a:latin typeface="Tekton Pro" panose="020F0603020208020904" pitchFamily="34" charset="0"/>
            </a:endParaRPr>
          </a:p>
          <a:p>
            <a:r>
              <a:rPr lang="de-DE" sz="2800" dirty="0" smtClean="0">
                <a:latin typeface="Tekton Pro" panose="020F0603020208020904" pitchFamily="34" charset="0"/>
              </a:rPr>
              <a:t>… für mich allerdings Adrenalin pur </a:t>
            </a:r>
            <a:endParaRPr lang="de-DE" sz="2800" dirty="0">
              <a:latin typeface="Tekton Pro" panose="020F0603020208020904" pitchFamily="34" charset="0"/>
            </a:endParaRPr>
          </a:p>
        </p:txBody>
      </p:sp>
    </p:spTree>
    <p:extLst>
      <p:ext uri="{BB962C8B-B14F-4D97-AF65-F5344CB8AC3E}">
        <p14:creationId xmlns:p14="http://schemas.microsoft.com/office/powerpoint/2010/main" val="3549070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100" fill="hold"/>
                                        <p:tgtEl>
                                          <p:spTgt spid="3"/>
                                        </p:tgtEl>
                                        <p:attrNameLst>
                                          <p:attrName>ppt_w</p:attrName>
                                        </p:attrNameLst>
                                      </p:cBhvr>
                                      <p:tavLst>
                                        <p:tav tm="0">
                                          <p:val>
                                            <p:fltVal val="0"/>
                                          </p:val>
                                        </p:tav>
                                        <p:tav tm="100000">
                                          <p:val>
                                            <p:strVal val="#ppt_w"/>
                                          </p:val>
                                        </p:tav>
                                      </p:tavLst>
                                    </p:anim>
                                    <p:anim calcmode="lin" valueType="num">
                                      <p:cBhvr>
                                        <p:cTn id="8" dur="2100" fill="hold"/>
                                        <p:tgtEl>
                                          <p:spTgt spid="3"/>
                                        </p:tgtEl>
                                        <p:attrNameLst>
                                          <p:attrName>ppt_h</p:attrName>
                                        </p:attrNameLst>
                                      </p:cBhvr>
                                      <p:tavLst>
                                        <p:tav tm="0">
                                          <p:val>
                                            <p:fltVal val="0"/>
                                          </p:val>
                                        </p:tav>
                                        <p:tav tm="100000">
                                          <p:val>
                                            <p:strVal val="#ppt_h"/>
                                          </p:val>
                                        </p:tav>
                                      </p:tavLst>
                                    </p:anim>
                                    <p:animEffect transition="in" filter="fade">
                                      <p:cBhvr>
                                        <p:cTn id="9" dur="2100"/>
                                        <p:tgtEl>
                                          <p:spTgt spid="3"/>
                                        </p:tgtEl>
                                      </p:cBhvr>
                                    </p:animEffect>
                                  </p:childTnLst>
                                </p:cTn>
                              </p:par>
                              <p:par>
                                <p:cTn id="10" presetID="6" presetClass="emph" presetSubtype="0" fill="hold" nodeType="withEffect">
                                  <p:stCondLst>
                                    <p:cond delay="0"/>
                                  </p:stCondLst>
                                  <p:childTnLst>
                                    <p:animScale>
                                      <p:cBhvr>
                                        <p:cTn id="11" dur="2000" fill="hold"/>
                                        <p:tgtEl>
                                          <p:spTgt spid="3"/>
                                        </p:tgtEl>
                                      </p:cBhvr>
                                      <p:by x="150000" y="150000"/>
                                    </p:animScale>
                                  </p:childTnLst>
                                </p:cTn>
                              </p:par>
                            </p:childTnLst>
                          </p:cTn>
                        </p:par>
                        <p:par>
                          <p:cTn id="12" fill="hold">
                            <p:stCondLst>
                              <p:cond delay="21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25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244998449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395225" y="1663361"/>
            <a:ext cx="6199631" cy="3482509"/>
          </a:xfrm>
          <a:prstGeom prst="rect">
            <a:avLst/>
          </a:prstGeom>
          <a:ln>
            <a:noFill/>
          </a:ln>
          <a:effectLst>
            <a:outerShdw blurRad="292100" dist="139700" dir="2700000" algn="tl" rotWithShape="0">
              <a:srgbClr val="333333">
                <a:alpha val="65000"/>
              </a:srgbClr>
            </a:outerShdw>
          </a:effectLst>
        </p:spPr>
      </p:pic>
      <p:pic>
        <p:nvPicPr>
          <p:cNvPr id="3" name="Grafik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05984" y="2938309"/>
            <a:ext cx="6144768" cy="345169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7596728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110769627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3" name="Textfeld 2"/>
          <p:cNvSpPr txBox="1"/>
          <p:nvPr/>
        </p:nvSpPr>
        <p:spPr>
          <a:xfrm>
            <a:off x="8741664" y="5230368"/>
            <a:ext cx="2609945" cy="769441"/>
          </a:xfrm>
          <a:prstGeom prst="rect">
            <a:avLst/>
          </a:prstGeom>
          <a:noFill/>
        </p:spPr>
        <p:txBody>
          <a:bodyPr wrap="none" rtlCol="0">
            <a:spAutoFit/>
          </a:bodyPr>
          <a:lstStyle/>
          <a:p>
            <a:r>
              <a:rPr lang="de-DE" sz="4400" dirty="0" err="1" smtClean="0">
                <a:solidFill>
                  <a:schemeClr val="bg1"/>
                </a:solidFill>
                <a:latin typeface="Tekton Pro" panose="020F0603020208020904" pitchFamily="34" charset="0"/>
              </a:rPr>
              <a:t>Pic</a:t>
            </a:r>
            <a:r>
              <a:rPr lang="de-DE" sz="4400" dirty="0" smtClean="0">
                <a:solidFill>
                  <a:schemeClr val="bg1"/>
                </a:solidFill>
                <a:latin typeface="Tekton Pro" panose="020F0603020208020904" pitchFamily="34" charset="0"/>
              </a:rPr>
              <a:t> du Midi</a:t>
            </a:r>
            <a:endParaRPr lang="de-DE" sz="4400" dirty="0">
              <a:solidFill>
                <a:schemeClr val="bg1"/>
              </a:solidFill>
              <a:latin typeface="Tekton Pro" panose="020F0603020208020904" pitchFamily="34" charset="0"/>
            </a:endParaRPr>
          </a:p>
        </p:txBody>
      </p:sp>
    </p:spTree>
    <p:extLst>
      <p:ext uri="{BB962C8B-B14F-4D97-AF65-F5344CB8AC3E}">
        <p14:creationId xmlns:p14="http://schemas.microsoft.com/office/powerpoint/2010/main" val="3698799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349128" y="1726994"/>
            <a:ext cx="6211823" cy="3489358"/>
          </a:xfrm>
          <a:prstGeom prst="rect">
            <a:avLst/>
          </a:prstGeom>
          <a:ln>
            <a:noFill/>
          </a:ln>
          <a:effectLst>
            <a:outerShdw blurRad="292100" dist="139700" dir="2700000" algn="tl" rotWithShape="0">
              <a:srgbClr val="333333">
                <a:alpha val="65000"/>
              </a:srgbClr>
            </a:outerShdw>
          </a:effectLst>
        </p:spPr>
      </p:pic>
      <p:pic>
        <p:nvPicPr>
          <p:cNvPr id="3" name="Grafik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25440" y="3003937"/>
            <a:ext cx="5927790" cy="33298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6341279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3" name="Textfeld 2"/>
          <p:cNvSpPr txBox="1"/>
          <p:nvPr/>
        </p:nvSpPr>
        <p:spPr>
          <a:xfrm>
            <a:off x="560832" y="5742432"/>
            <a:ext cx="8242641" cy="646331"/>
          </a:xfrm>
          <a:prstGeom prst="rect">
            <a:avLst/>
          </a:prstGeom>
          <a:noFill/>
        </p:spPr>
        <p:txBody>
          <a:bodyPr wrap="none" rtlCol="0">
            <a:spAutoFit/>
          </a:bodyPr>
          <a:lstStyle/>
          <a:p>
            <a:r>
              <a:rPr lang="de-DE" sz="3600" dirty="0" smtClean="0">
                <a:solidFill>
                  <a:schemeClr val="bg1"/>
                </a:solidFill>
                <a:latin typeface="Tekton Pro" panose="020F0603020208020904" pitchFamily="34" charset="0"/>
              </a:rPr>
              <a:t>Abstieg etwas nördlich des </a:t>
            </a:r>
            <a:r>
              <a:rPr lang="de-DE" sz="3600" dirty="0" err="1" smtClean="0">
                <a:solidFill>
                  <a:schemeClr val="bg1"/>
                </a:solidFill>
                <a:latin typeface="Tekton Pro" panose="020F0603020208020904" pitchFamily="34" charset="0"/>
              </a:rPr>
              <a:t>Col</a:t>
            </a:r>
            <a:r>
              <a:rPr lang="de-DE" sz="3600" dirty="0" smtClean="0">
                <a:solidFill>
                  <a:schemeClr val="bg1"/>
                </a:solidFill>
                <a:latin typeface="Tekton Pro" panose="020F0603020208020904" pitchFamily="34" charset="0"/>
              </a:rPr>
              <a:t> du </a:t>
            </a:r>
            <a:r>
              <a:rPr lang="de-DE" sz="3600" dirty="0" err="1" smtClean="0">
                <a:solidFill>
                  <a:schemeClr val="bg1"/>
                </a:solidFill>
                <a:latin typeface="Tekton Pro" panose="020F0603020208020904" pitchFamily="34" charset="0"/>
              </a:rPr>
              <a:t>Portalet</a:t>
            </a:r>
            <a:r>
              <a:rPr lang="de-DE" sz="3600" dirty="0" smtClean="0">
                <a:solidFill>
                  <a:schemeClr val="bg1"/>
                </a:solidFill>
                <a:latin typeface="Tekton Pro" panose="020F0603020208020904" pitchFamily="34" charset="0"/>
              </a:rPr>
              <a:t> </a:t>
            </a:r>
            <a:endParaRPr lang="de-DE" sz="3600" dirty="0">
              <a:solidFill>
                <a:schemeClr val="bg1"/>
              </a:solidFill>
              <a:latin typeface="Tekton Pro" panose="020F0603020208020904" pitchFamily="34" charset="0"/>
            </a:endParaRPr>
          </a:p>
        </p:txBody>
      </p:sp>
    </p:spTree>
    <p:extLst>
      <p:ext uri="{BB962C8B-B14F-4D97-AF65-F5344CB8AC3E}">
        <p14:creationId xmlns:p14="http://schemas.microsoft.com/office/powerpoint/2010/main" val="4206333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282804787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178116681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38172536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281858783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pic>
        <p:nvPicPr>
          <p:cNvPr id="3" name="Grafik 2"/>
          <p:cNvPicPr>
            <a:picLocks noChangeAspect="1"/>
          </p:cNvPicPr>
          <p:nvPr/>
        </p:nvPicPr>
        <p:blipFill rotWithShape="1">
          <a:blip r:embed="rId3" cstate="email">
            <a:extLst>
              <a:ext uri="{28A0092B-C50C-407E-A947-70E740481C1C}">
                <a14:useLocalDpi xmlns:a14="http://schemas.microsoft.com/office/drawing/2010/main"/>
              </a:ext>
            </a:extLst>
          </a:blip>
          <a:srcRect t="-352"/>
          <a:stretch/>
        </p:blipFill>
        <p:spPr>
          <a:xfrm>
            <a:off x="-438913" y="-324482"/>
            <a:ext cx="10560187" cy="6530209"/>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935719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Effect transition="in" filter="fade">
                                      <p:cBhvr>
                                        <p:cTn id="9"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272985914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73739145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5803"/>
            <a:ext cx="12179808" cy="6863803"/>
          </a:xfrm>
          <a:prstGeom prst="rect">
            <a:avLst/>
          </a:prstGeom>
        </p:spPr>
      </p:pic>
    </p:spTree>
    <p:extLst>
      <p:ext uri="{BB962C8B-B14F-4D97-AF65-F5344CB8AC3E}">
        <p14:creationId xmlns:p14="http://schemas.microsoft.com/office/powerpoint/2010/main" val="266739497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3" name="Textfeld 2"/>
          <p:cNvSpPr txBox="1"/>
          <p:nvPr/>
        </p:nvSpPr>
        <p:spPr>
          <a:xfrm>
            <a:off x="902208" y="536448"/>
            <a:ext cx="1920269" cy="769441"/>
          </a:xfrm>
          <a:prstGeom prst="rect">
            <a:avLst/>
          </a:prstGeom>
          <a:noFill/>
        </p:spPr>
        <p:txBody>
          <a:bodyPr wrap="none" rtlCol="0">
            <a:spAutoFit/>
          </a:bodyPr>
          <a:lstStyle/>
          <a:p>
            <a:r>
              <a:rPr lang="de-DE" sz="4400" dirty="0" smtClean="0">
                <a:solidFill>
                  <a:schemeClr val="bg1"/>
                </a:solidFill>
                <a:latin typeface="Tekton Pro" panose="020F0603020208020904" pitchFamily="34" charset="0"/>
              </a:rPr>
              <a:t>Geier !!!</a:t>
            </a:r>
            <a:endParaRPr lang="de-DE" sz="4400" dirty="0">
              <a:solidFill>
                <a:schemeClr val="bg1"/>
              </a:solidFill>
              <a:latin typeface="Tekton Pro" panose="020F0603020208020904" pitchFamily="34" charset="0"/>
            </a:endParaRPr>
          </a:p>
        </p:txBody>
      </p:sp>
    </p:spTree>
    <p:extLst>
      <p:ext uri="{BB962C8B-B14F-4D97-AF65-F5344CB8AC3E}">
        <p14:creationId xmlns:p14="http://schemas.microsoft.com/office/powerpoint/2010/main" val="77130644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0000">
              <a:schemeClr val="accent1">
                <a:lumMod val="45000"/>
                <a:lumOff val="55000"/>
              </a:schemeClr>
            </a:gs>
            <a:gs pos="100000">
              <a:schemeClr val="accent6">
                <a:lumMod val="60000"/>
                <a:lumOff val="40000"/>
              </a:schemeClr>
            </a:gs>
          </a:gsLst>
          <a:lin ang="5400000" scaled="1"/>
        </a:gradFill>
        <a:effectLst/>
      </p:bgPr>
    </p:bg>
    <p:spTree>
      <p:nvGrpSpPr>
        <p:cNvPr id="1" name=""/>
        <p:cNvGrpSpPr/>
        <p:nvPr/>
      </p:nvGrpSpPr>
      <p:grpSpPr>
        <a:xfrm>
          <a:off x="0" y="0"/>
          <a:ext cx="0" cy="0"/>
          <a:chOff x="0" y="0"/>
          <a:chExt cx="0" cy="0"/>
        </a:xfrm>
      </p:grpSpPr>
      <p:pic>
        <p:nvPicPr>
          <p:cNvPr id="4" name="Grafik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96837" y="432817"/>
            <a:ext cx="6721635" cy="41208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Grafik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035295" y="1828800"/>
            <a:ext cx="6729985" cy="44988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5040945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2223750" cy="6858000"/>
          </a:xfrm>
          <a:prstGeom prst="rect">
            <a:avLst/>
          </a:prstGeom>
        </p:spPr>
      </p:pic>
    </p:spTree>
    <p:extLst>
      <p:ext uri="{BB962C8B-B14F-4D97-AF65-F5344CB8AC3E}">
        <p14:creationId xmlns:p14="http://schemas.microsoft.com/office/powerpoint/2010/main" val="204348229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4" name="Textfeld 3"/>
          <p:cNvSpPr txBox="1"/>
          <p:nvPr/>
        </p:nvSpPr>
        <p:spPr>
          <a:xfrm>
            <a:off x="7578436" y="3566160"/>
            <a:ext cx="4872644" cy="646331"/>
          </a:xfrm>
          <a:prstGeom prst="rect">
            <a:avLst/>
          </a:prstGeom>
          <a:noFill/>
        </p:spPr>
        <p:txBody>
          <a:bodyPr wrap="square" rtlCol="0">
            <a:spAutoFit/>
          </a:bodyPr>
          <a:lstStyle/>
          <a:p>
            <a:r>
              <a:rPr lang="de-DE" sz="3600" dirty="0">
                <a:solidFill>
                  <a:schemeClr val="bg1"/>
                </a:solidFill>
                <a:latin typeface="Tekton Pro" panose="020F0603020208020904" pitchFamily="34" charset="0"/>
              </a:rPr>
              <a:t>m</a:t>
            </a:r>
            <a:r>
              <a:rPr lang="de-DE" sz="3600" dirty="0" smtClean="0">
                <a:solidFill>
                  <a:schemeClr val="bg1"/>
                </a:solidFill>
                <a:latin typeface="Tekton Pro" panose="020F0603020208020904" pitchFamily="34" charset="0"/>
              </a:rPr>
              <a:t>it </a:t>
            </a:r>
            <a:r>
              <a:rPr lang="de-DE" sz="3600" dirty="0" err="1" smtClean="0">
                <a:solidFill>
                  <a:schemeClr val="bg1"/>
                </a:solidFill>
                <a:latin typeface="Tekton Pro" panose="020F0603020208020904" pitchFamily="34" charset="0"/>
              </a:rPr>
              <a:t>Pic</a:t>
            </a:r>
            <a:r>
              <a:rPr lang="de-DE" sz="3600" dirty="0" smtClean="0">
                <a:solidFill>
                  <a:schemeClr val="bg1"/>
                </a:solidFill>
                <a:latin typeface="Tekton Pro" panose="020F0603020208020904" pitchFamily="34" charset="0"/>
              </a:rPr>
              <a:t> du Midi </a:t>
            </a:r>
            <a:r>
              <a:rPr lang="de-DE" sz="3600" dirty="0" err="1" smtClean="0">
                <a:solidFill>
                  <a:schemeClr val="bg1"/>
                </a:solidFill>
                <a:latin typeface="Tekton Pro" panose="020F0603020208020904" pitchFamily="34" charset="0"/>
              </a:rPr>
              <a:t>d‘Ossau</a:t>
            </a:r>
            <a:endParaRPr lang="de-DE" sz="3600" dirty="0">
              <a:solidFill>
                <a:schemeClr val="bg1"/>
              </a:solidFill>
              <a:latin typeface="Tekton Pro" panose="020F0603020208020904" pitchFamily="34" charset="0"/>
            </a:endParaRPr>
          </a:p>
        </p:txBody>
      </p:sp>
      <p:pic>
        <p:nvPicPr>
          <p:cNvPr id="5" name="Grafik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59080" y="160936"/>
            <a:ext cx="6851226" cy="2048864"/>
          </a:xfrm>
          <a:prstGeom prst="ellipse">
            <a:avLst/>
          </a:prstGeom>
          <a:ln w="3175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770434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39605430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26751091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400299511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308490110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193871593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5400000">
            <a:off x="777630" y="1389319"/>
            <a:ext cx="6153539" cy="3958552"/>
          </a:xfrm>
          <a:prstGeom prst="rect">
            <a:avLst/>
          </a:prstGeom>
          <a:solidFill>
            <a:schemeClr val="accent6">
              <a:lumMod val="75000"/>
            </a:scheme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feld 2"/>
          <p:cNvSpPr txBox="1"/>
          <p:nvPr/>
        </p:nvSpPr>
        <p:spPr>
          <a:xfrm>
            <a:off x="6711696" y="506273"/>
            <a:ext cx="4882896" cy="2862322"/>
          </a:xfrm>
          <a:prstGeom prst="rect">
            <a:avLst/>
          </a:prstGeom>
          <a:noFill/>
        </p:spPr>
        <p:txBody>
          <a:bodyPr wrap="square" rtlCol="0">
            <a:spAutoFit/>
          </a:bodyPr>
          <a:lstStyle/>
          <a:p>
            <a:r>
              <a:rPr lang="de-DE" sz="4800" b="1" dirty="0" smtClean="0">
                <a:latin typeface="Tekton Pro Ext" panose="020F0605020208020904" pitchFamily="34" charset="0"/>
                <a:cs typeface="KacstBook" panose="02000000000000000000" pitchFamily="2" charset="-78"/>
              </a:rPr>
              <a:t>Tag 5</a:t>
            </a:r>
          </a:p>
          <a:p>
            <a:r>
              <a:rPr lang="de-DE" sz="3600" b="1" dirty="0" smtClean="0">
                <a:latin typeface="Tekton Pro Ext" panose="020F0605020208020904" pitchFamily="34" charset="0"/>
                <a:cs typeface="KacstBook" panose="02000000000000000000" pitchFamily="2" charset="-78"/>
              </a:rPr>
              <a:t>Refuge </a:t>
            </a:r>
            <a:r>
              <a:rPr lang="de-DE" sz="3600" b="1" dirty="0">
                <a:latin typeface="Tekton Pro Ext" panose="020F0605020208020904" pitchFamily="34" charset="0"/>
                <a:cs typeface="KacstBook" panose="02000000000000000000" pitchFamily="2" charset="-78"/>
              </a:rPr>
              <a:t>de </a:t>
            </a:r>
            <a:r>
              <a:rPr lang="de-DE" sz="3600" b="1" dirty="0" err="1">
                <a:latin typeface="Tekton Pro Ext" panose="020F0605020208020904" pitchFamily="34" charset="0"/>
                <a:cs typeface="KacstBook" panose="02000000000000000000" pitchFamily="2" charset="-78"/>
              </a:rPr>
              <a:t>Pombie</a:t>
            </a:r>
            <a:r>
              <a:rPr lang="de-DE" sz="3600" b="1" dirty="0">
                <a:latin typeface="Tekton Pro Ext" panose="020F0605020208020904" pitchFamily="34" charset="0"/>
                <a:cs typeface="KacstBook" panose="02000000000000000000" pitchFamily="2" charset="-78"/>
              </a:rPr>
              <a:t> – Refuge d</a:t>
            </a:r>
            <a:r>
              <a:rPr lang="de-DE" sz="3600" b="1" dirty="0" smtClean="0">
                <a:latin typeface="Tekton Pro Ext" panose="020F0605020208020904" pitchFamily="34" charset="0"/>
                <a:cs typeface="KacstBook" panose="02000000000000000000" pitchFamily="2" charset="-78"/>
              </a:rPr>
              <a:t>‘ </a:t>
            </a:r>
            <a:r>
              <a:rPr lang="de-DE" sz="3600" b="1" dirty="0" err="1" smtClean="0">
                <a:latin typeface="Tekton Pro Ext" panose="020F0605020208020904" pitchFamily="34" charset="0"/>
                <a:cs typeface="KacstBook" panose="02000000000000000000" pitchFamily="2" charset="-78"/>
              </a:rPr>
              <a:t>Ayous</a:t>
            </a:r>
            <a:endParaRPr lang="de-DE" sz="3600" b="1" dirty="0">
              <a:latin typeface="Tekton Pro Ext" panose="020F0605020208020904" pitchFamily="34" charset="0"/>
              <a:cs typeface="KacstBook" panose="02000000000000000000" pitchFamily="2" charset="-78"/>
            </a:endParaRPr>
          </a:p>
          <a:p>
            <a:r>
              <a:rPr lang="de-DE" sz="2400" b="1" dirty="0" smtClean="0">
                <a:solidFill>
                  <a:schemeClr val="bg1"/>
                </a:solidFill>
                <a:latin typeface="Tekton Pro Ext" panose="020F0605020208020904" pitchFamily="34" charset="0"/>
                <a:cs typeface="KacstBook" panose="02000000000000000000" pitchFamily="2" charset="-78"/>
              </a:rPr>
              <a:t/>
            </a:r>
            <a:br>
              <a:rPr lang="de-DE" sz="2400" b="1" dirty="0" smtClean="0">
                <a:solidFill>
                  <a:schemeClr val="bg1"/>
                </a:solidFill>
                <a:latin typeface="Tekton Pro Ext" panose="020F0605020208020904" pitchFamily="34" charset="0"/>
                <a:cs typeface="KacstBook" panose="02000000000000000000" pitchFamily="2" charset="-78"/>
              </a:rPr>
            </a:br>
            <a:endParaRPr lang="de-DE" sz="3600" b="1" dirty="0">
              <a:solidFill>
                <a:schemeClr val="bg1"/>
              </a:solidFill>
              <a:latin typeface="Tekton Pro Ext" panose="020F0605020208020904" pitchFamily="34" charset="0"/>
              <a:cs typeface="KacstBook" panose="02000000000000000000" pitchFamily="2" charset="-78"/>
            </a:endParaRPr>
          </a:p>
        </p:txBody>
      </p:sp>
    </p:spTree>
    <p:extLst>
      <p:ext uri="{BB962C8B-B14F-4D97-AF65-F5344CB8AC3E}">
        <p14:creationId xmlns:p14="http://schemas.microsoft.com/office/powerpoint/2010/main" val="2748031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750" fill="hold"/>
                                        <p:tgtEl>
                                          <p:spTgt spid="3"/>
                                        </p:tgtEl>
                                        <p:attrNameLst>
                                          <p:attrName>ppt_x</p:attrName>
                                        </p:attrNameLst>
                                      </p:cBhvr>
                                      <p:tavLst>
                                        <p:tav tm="0">
                                          <p:val>
                                            <p:strVal val="1+#ppt_w/2"/>
                                          </p:val>
                                        </p:tav>
                                        <p:tav tm="100000">
                                          <p:val>
                                            <p:strVal val="#ppt_x"/>
                                          </p:val>
                                        </p:tav>
                                      </p:tavLst>
                                    </p:anim>
                                    <p:anim calcmode="lin" valueType="num">
                                      <p:cBhvr additive="base">
                                        <p:cTn id="8" dur="175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347585605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3497878698"/>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9407"/>
            <a:ext cx="12192000" cy="6848593"/>
          </a:xfrm>
          <a:prstGeom prst="rect">
            <a:avLst/>
          </a:prstGeom>
        </p:spPr>
      </p:pic>
    </p:spTree>
    <p:extLst>
      <p:ext uri="{BB962C8B-B14F-4D97-AF65-F5344CB8AC3E}">
        <p14:creationId xmlns:p14="http://schemas.microsoft.com/office/powerpoint/2010/main" val="225709091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9407"/>
            <a:ext cx="12192000" cy="6848593"/>
          </a:xfrm>
          <a:prstGeom prst="rect">
            <a:avLst/>
          </a:prstGeom>
        </p:spPr>
      </p:pic>
      <p:pic>
        <p:nvPicPr>
          <p:cNvPr id="3" name="Grafik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635672" y="867484"/>
            <a:ext cx="5858237" cy="513243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Pfeil nach rechts 3"/>
          <p:cNvSpPr/>
          <p:nvPr/>
        </p:nvSpPr>
        <p:spPr>
          <a:xfrm rot="20770842">
            <a:off x="2798038" y="4556593"/>
            <a:ext cx="5299587" cy="193833"/>
          </a:xfrm>
          <a:prstGeom prst="rightArrow">
            <a:avLst>
              <a:gd name="adj1" fmla="val 50000"/>
              <a:gd name="adj2" fmla="val 15098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5" name="Textfeld 4"/>
          <p:cNvSpPr txBox="1"/>
          <p:nvPr/>
        </p:nvSpPr>
        <p:spPr>
          <a:xfrm>
            <a:off x="255638" y="5642222"/>
            <a:ext cx="8768811" cy="1384995"/>
          </a:xfrm>
          <a:prstGeom prst="rect">
            <a:avLst/>
          </a:prstGeom>
          <a:noFill/>
        </p:spPr>
        <p:txBody>
          <a:bodyPr wrap="none" rtlCol="0">
            <a:spAutoFit/>
          </a:bodyPr>
          <a:lstStyle/>
          <a:p>
            <a:r>
              <a:rPr lang="de-DE" sz="2800" dirty="0" smtClean="0">
                <a:solidFill>
                  <a:schemeClr val="bg1"/>
                </a:solidFill>
                <a:latin typeface="Tekton Pro" panose="020F0603020208020904" pitchFamily="34" charset="0"/>
              </a:rPr>
              <a:t>Und abwärts durch ein Geröllfeld mit  ein bisschen Kletterei</a:t>
            </a:r>
          </a:p>
          <a:p>
            <a:r>
              <a:rPr lang="de-DE" sz="2800" dirty="0" smtClean="0">
                <a:solidFill>
                  <a:schemeClr val="bg1"/>
                </a:solidFill>
                <a:latin typeface="Tekton Pro" panose="020F0603020208020904" pitchFamily="34" charset="0"/>
              </a:rPr>
              <a:t>… man beachte die Größenrelationen….</a:t>
            </a:r>
          </a:p>
          <a:p>
            <a:endParaRPr lang="de-DE" sz="2800" dirty="0" smtClean="0">
              <a:solidFill>
                <a:schemeClr val="bg1"/>
              </a:solidFill>
              <a:latin typeface="Tekton Pro" panose="020F0603020208020904" pitchFamily="34" charset="0"/>
            </a:endParaRPr>
          </a:p>
        </p:txBody>
      </p:sp>
    </p:spTree>
    <p:extLst>
      <p:ext uri="{BB962C8B-B14F-4D97-AF65-F5344CB8AC3E}">
        <p14:creationId xmlns:p14="http://schemas.microsoft.com/office/powerpoint/2010/main" val="2287699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500" fill="hold"/>
                                        <p:tgtEl>
                                          <p:spTgt spid="4"/>
                                        </p:tgtEl>
                                        <p:attrNameLst>
                                          <p:attrName>ppt_w</p:attrName>
                                        </p:attrNameLst>
                                      </p:cBhvr>
                                      <p:tavLst>
                                        <p:tav tm="0">
                                          <p:val>
                                            <p:fltVal val="0"/>
                                          </p:val>
                                        </p:tav>
                                        <p:tav tm="100000">
                                          <p:val>
                                            <p:strVal val="#ppt_w"/>
                                          </p:val>
                                        </p:tav>
                                      </p:tavLst>
                                    </p:anim>
                                    <p:anim calcmode="lin" valueType="num">
                                      <p:cBhvr>
                                        <p:cTn id="8" dur="1500" fill="hold"/>
                                        <p:tgtEl>
                                          <p:spTgt spid="4"/>
                                        </p:tgtEl>
                                        <p:attrNameLst>
                                          <p:attrName>ppt_h</p:attrName>
                                        </p:attrNameLst>
                                      </p:cBhvr>
                                      <p:tavLst>
                                        <p:tav tm="0">
                                          <p:val>
                                            <p:fltVal val="0"/>
                                          </p:val>
                                        </p:tav>
                                        <p:tav tm="100000">
                                          <p:val>
                                            <p:strVal val="#ppt_h"/>
                                          </p:val>
                                        </p:tav>
                                      </p:tavLst>
                                    </p:anim>
                                    <p:animEffect transition="in" filter="fade">
                                      <p:cBhvr>
                                        <p:cTn id="9" dur="1500"/>
                                        <p:tgtEl>
                                          <p:spTgt spid="4"/>
                                        </p:tgtEl>
                                      </p:cBhvr>
                                    </p:animEffect>
                                  </p:childTnLst>
                                </p:cTn>
                              </p:par>
                            </p:childTnLst>
                          </p:cTn>
                        </p:par>
                        <p:par>
                          <p:cTn id="10" fill="hold">
                            <p:stCondLst>
                              <p:cond delay="1500"/>
                            </p:stCondLst>
                            <p:childTnLst>
                              <p:par>
                                <p:cTn id="11" presetID="53" presetClass="entr" presetSubtype="16" fill="hold" nodeType="afterEffect">
                                  <p:stCondLst>
                                    <p:cond delay="1000"/>
                                  </p:stCondLst>
                                  <p:childTnLst>
                                    <p:set>
                                      <p:cBhvr>
                                        <p:cTn id="12" dur="1" fill="hold">
                                          <p:stCondLst>
                                            <p:cond delay="0"/>
                                          </p:stCondLst>
                                        </p:cTn>
                                        <p:tgtEl>
                                          <p:spTgt spid="3"/>
                                        </p:tgtEl>
                                        <p:attrNameLst>
                                          <p:attrName>style.visibility</p:attrName>
                                        </p:attrNameLst>
                                      </p:cBhvr>
                                      <p:to>
                                        <p:strVal val="visible"/>
                                      </p:to>
                                    </p:set>
                                    <p:anim calcmode="lin" valueType="num">
                                      <p:cBhvr>
                                        <p:cTn id="13" dur="1750" fill="hold"/>
                                        <p:tgtEl>
                                          <p:spTgt spid="3"/>
                                        </p:tgtEl>
                                        <p:attrNameLst>
                                          <p:attrName>ppt_w</p:attrName>
                                        </p:attrNameLst>
                                      </p:cBhvr>
                                      <p:tavLst>
                                        <p:tav tm="0">
                                          <p:val>
                                            <p:fltVal val="0"/>
                                          </p:val>
                                        </p:tav>
                                        <p:tav tm="100000">
                                          <p:val>
                                            <p:strVal val="#ppt_w"/>
                                          </p:val>
                                        </p:tav>
                                      </p:tavLst>
                                    </p:anim>
                                    <p:anim calcmode="lin" valueType="num">
                                      <p:cBhvr>
                                        <p:cTn id="14" dur="1750" fill="hold"/>
                                        <p:tgtEl>
                                          <p:spTgt spid="3"/>
                                        </p:tgtEl>
                                        <p:attrNameLst>
                                          <p:attrName>ppt_h</p:attrName>
                                        </p:attrNameLst>
                                      </p:cBhvr>
                                      <p:tavLst>
                                        <p:tav tm="0">
                                          <p:val>
                                            <p:fltVal val="0"/>
                                          </p:val>
                                        </p:tav>
                                        <p:tav tm="100000">
                                          <p:val>
                                            <p:strVal val="#ppt_h"/>
                                          </p:val>
                                        </p:tav>
                                      </p:tavLst>
                                    </p:anim>
                                    <p:animEffect transition="in" filter="fade">
                                      <p:cBhvr>
                                        <p:cTn id="15" dur="175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952519711"/>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2667179161"/>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368065612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1524</Words>
  <Application>Microsoft Office PowerPoint</Application>
  <PresentationFormat>Breitbild</PresentationFormat>
  <Paragraphs>180</Paragraphs>
  <Slides>269</Slides>
  <Notes>0</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269</vt:i4>
      </vt:variant>
    </vt:vector>
  </HeadingPairs>
  <TitlesOfParts>
    <vt:vector size="276" baseType="lpstr">
      <vt:lpstr>Arial</vt:lpstr>
      <vt:lpstr>Calibri</vt:lpstr>
      <vt:lpstr>Calibri Light</vt:lpstr>
      <vt:lpstr>KacstBook</vt:lpstr>
      <vt:lpstr>Tekton Pro</vt:lpstr>
      <vt:lpstr>Tekton Pro Ext</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HP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Susanne</dc:creator>
  <cp:lastModifiedBy>Susanne</cp:lastModifiedBy>
  <cp:revision>115</cp:revision>
  <dcterms:created xsi:type="dcterms:W3CDTF">2019-08-24T20:20:06Z</dcterms:created>
  <dcterms:modified xsi:type="dcterms:W3CDTF">2020-01-14T13:34:15Z</dcterms:modified>
</cp:coreProperties>
</file>